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60" r:id="rId8"/>
    <p:sldId id="274" r:id="rId9"/>
    <p:sldId id="261" r:id="rId10"/>
    <p:sldId id="262" r:id="rId11"/>
    <p:sldId id="263" r:id="rId12"/>
    <p:sldId id="267" r:id="rId13"/>
    <p:sldId id="265" r:id="rId14"/>
    <p:sldId id="268" r:id="rId15"/>
    <p:sldId id="306" r:id="rId16"/>
    <p:sldId id="273" r:id="rId17"/>
    <p:sldId id="281" r:id="rId18"/>
    <p:sldId id="269" r:id="rId19"/>
    <p:sldId id="304" r:id="rId20"/>
    <p:sldId id="275" r:id="rId21"/>
    <p:sldId id="276" r:id="rId22"/>
    <p:sldId id="277" r:id="rId23"/>
    <p:sldId id="305" r:id="rId24"/>
    <p:sldId id="280"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uli" pitchFamily="2" charset="77"/>
      <p:regular r:id="rId31"/>
      <p:bold r:id="rId32"/>
      <p:italic r:id="rId33"/>
      <p:boldItalic r:id="rId34"/>
    </p:embeddedFont>
    <p:embeddedFont>
      <p:font typeface="Muli SemiBold" pitchFamily="2" charset="77"/>
      <p:regular r:id="rId35"/>
      <p:bold r:id="rId36"/>
      <p:italic r:id="rId37"/>
      <p:boldItalic r:id="rId38"/>
    </p:embeddedFont>
    <p:embeddedFont>
      <p:font typeface="Neutraface Text Bold" panose="02000600030000020004" pitchFamily="2" charset="77"/>
      <p:bold r:id="rId39"/>
    </p:embeddedFont>
    <p:embeddedFont>
      <p:font typeface="Neutraface Text Demi" panose="02000600030000020004" pitchFamily="2" charset="77"/>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a Smith-Miyazaki" initials="" lastIdx="24" clrIdx="0"/>
  <p:cmAuthor id="1" name="Clark, Stephanie" initials="CS" lastIdx="2" clrIdx="1">
    <p:extLst>
      <p:ext uri="{19B8F6BF-5375-455C-9EA6-DF929625EA0E}">
        <p15:presenceInfo xmlns:p15="http://schemas.microsoft.com/office/powerpoint/2012/main" userId="S::clark_stephanie@sac.edu::befb6cb7-6d6d-4e49-b6e7-30898cea7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289"/>
    <a:srgbClr val="434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000" autoAdjust="0"/>
  </p:normalViewPr>
  <p:slideViewPr>
    <p:cSldViewPr snapToGrid="0">
      <p:cViewPr varScale="1">
        <p:scale>
          <a:sx n="101" d="100"/>
          <a:sy n="101" d="100"/>
        </p:scale>
        <p:origin x="129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commentAuthors" Target="commentAuthors.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8T19:23:45.894" idx="10">
    <p:pos x="6000" y="100"/>
    <p:text>students: do you see anything on this list that you might be interested in? if not, what other careers do you want to explore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7-16T23:26:33.335" idx="7">
    <p:pos x="6000" y="0"/>
    <p:text>For each success team to work on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7-08T19:36:50.431" idx="11">
    <p:pos x="0" y="0"/>
    <p:text>Pause &amp; reflect: what are your interests? what skills?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07-08T19:24:24.362" idx="13">
    <p:pos x="6000" y="100"/>
    <p:text>videos or materials from the club?</p:text>
  </p:cm>
  <p:cm authorId="0" dt="2020-07-13T20:15:55.255" idx="14">
    <p:pos x="6000" y="200"/>
    <p:text>Students: any clubs that pique your interest?</p:text>
  </p:cm>
  <p:cm authorId="0" dt="2020-07-16T20:12:43.549" idx="12">
    <p:pos x="6000" y="0"/>
    <p:text>Luz: change for each CAP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Quick facilitator intros - just name, position/role on campus.  </a:t>
            </a:r>
            <a:endParaRPr/>
          </a:p>
        </p:txBody>
      </p:sp>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3d4d651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23d4d651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the role of college in supporting self-exploration (interest, values, careers) with students </a:t>
            </a:r>
            <a:endParaRPr dirty="0"/>
          </a:p>
          <a:p>
            <a:pPr marL="0" lvl="0" indent="0" algn="l" rtl="0">
              <a:spcBef>
                <a:spcPts val="0"/>
              </a:spcBef>
              <a:spcAft>
                <a:spcPts val="0"/>
              </a:spcAft>
              <a:buNone/>
            </a:pPr>
            <a:r>
              <a:rPr lang="en-US" b="1" dirty="0"/>
              <a:t>Ask students to reflect &amp; share:</a:t>
            </a:r>
            <a:r>
              <a:rPr lang="en-US" dirty="0"/>
              <a:t> What interests do you have? What strengths do you bring? </a:t>
            </a:r>
            <a:endParaRPr dirty="0"/>
          </a:p>
          <a:p>
            <a:pPr marL="0" lvl="0" indent="0" algn="l" rtl="0">
              <a:spcBef>
                <a:spcPts val="0"/>
              </a:spcBef>
              <a:spcAft>
                <a:spcPts val="0"/>
              </a:spcAft>
              <a:buNone/>
            </a:pPr>
            <a:r>
              <a:rPr lang="en-US" i="1" dirty="0"/>
              <a:t>It’s okay if you’re not sure - but important to start asking these questions as you enter and continue on your educational journey/process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US" b="1" u="sng" dirty="0"/>
              <a:t>Facilitator note</a:t>
            </a:r>
            <a:r>
              <a:rPr lang="en-US" dirty="0"/>
              <a:t>: We won’t ask students to answer all of the questions on the slide. Instead, highlight that all of these questions are areas that the CAPs are there to help you explore during your time at SAC.</a:t>
            </a:r>
            <a:endParaRPr dirty="0"/>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services that the Career Center provides to SAC students. Encourage students to attend a workshop or take one of the following courses:</a:t>
            </a:r>
            <a:endParaRPr/>
          </a:p>
          <a:p>
            <a:pPr marL="0" lvl="0" indent="0" algn="l" rtl="0">
              <a:spcBef>
                <a:spcPts val="0"/>
              </a:spcBef>
              <a:spcAft>
                <a:spcPts val="0"/>
              </a:spcAft>
              <a:buNone/>
            </a:pPr>
            <a:r>
              <a:rPr lang="en-US"/>
              <a:t>CNSL 116 – Career and Life Planning </a:t>
            </a:r>
            <a:endParaRPr/>
          </a:p>
          <a:p>
            <a:pPr marL="0" lvl="0" indent="0" algn="l" rtl="0">
              <a:spcBef>
                <a:spcPts val="0"/>
              </a:spcBef>
              <a:spcAft>
                <a:spcPts val="0"/>
              </a:spcAft>
              <a:buNone/>
            </a:pPr>
            <a:r>
              <a:rPr lang="en-US"/>
              <a:t>CNSL 100 – Lifelong Understanding and Self Development </a:t>
            </a:r>
            <a:endParaRPr/>
          </a:p>
          <a:p>
            <a:pPr marL="0" lvl="0" indent="0" algn="l" rtl="0">
              <a:spcBef>
                <a:spcPts val="0"/>
              </a:spcBef>
              <a:spcAft>
                <a:spcPts val="0"/>
              </a:spcAft>
              <a:buNone/>
            </a:pPr>
            <a:r>
              <a:rPr lang="en-US"/>
              <a:t>CNSL 114 – Careers in Teaching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respond: </a:t>
            </a:r>
            <a:r>
              <a:rPr lang="en-US" sz="1000">
                <a:latin typeface="Arial"/>
                <a:ea typeface="Arial"/>
                <a:cs typeface="Arial"/>
                <a:sym typeface="Arial"/>
              </a:rPr>
              <a:t>How does this feel so far?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Yup, in the right place</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I'm not sure - still figuring it out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Definitely not in the right place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Via zoom poll</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a:latin typeface="Arial"/>
                <a:ea typeface="Arial"/>
                <a:cs typeface="Arial"/>
                <a:sym typeface="Arial"/>
              </a:rPr>
              <a:t>Facilitator note:</a:t>
            </a:r>
            <a:r>
              <a:rPr lang="en-US" sz="1000">
                <a:latin typeface="Arial"/>
                <a:ea typeface="Arial"/>
                <a:cs typeface="Arial"/>
                <a:sym typeface="Arial"/>
              </a:rPr>
              <a:t> </a:t>
            </a:r>
            <a:r>
              <a:rPr lang="en-US" sz="1000" i="1">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Communicate to students that they still have time to explore other Career Pathways if undecided. Encourage them to make an appointment with a counselor to explore their options. (more info on next slide)</a:t>
            </a:r>
            <a:endParaRPr/>
          </a:p>
          <a:p>
            <a:pPr marL="0" lvl="0" indent="0" algn="l" rtl="0">
              <a:spcBef>
                <a:spcPts val="0"/>
              </a:spcBef>
              <a:spcAft>
                <a:spcPts val="0"/>
              </a:spcAft>
              <a:buNone/>
            </a:pPr>
            <a:endParaRPr/>
          </a:p>
          <a:p>
            <a:pPr marL="0" lvl="0" indent="0" algn="l" rtl="0">
              <a:spcBef>
                <a:spcPts val="0"/>
              </a:spcBef>
              <a:spcAft>
                <a:spcPts val="0"/>
              </a:spcAft>
              <a:buNone/>
            </a:pPr>
            <a:endParaRPr sz="100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9628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Why join clubs and activities on campus?</a:t>
            </a:r>
            <a:endParaRPr dirty="0"/>
          </a:p>
          <a:p>
            <a:pPr marL="457200" lvl="0" indent="-317500" algn="l" rtl="0">
              <a:spcBef>
                <a:spcPts val="0"/>
              </a:spcBef>
              <a:spcAft>
                <a:spcPts val="0"/>
              </a:spcAft>
              <a:buSzPts val="1400"/>
              <a:buChar char="-"/>
            </a:pPr>
            <a:r>
              <a:rPr lang="en-US" dirty="0"/>
              <a:t>support exploration and self-discovery (identify interests, build skills)</a:t>
            </a:r>
            <a:endParaRPr dirty="0"/>
          </a:p>
          <a:p>
            <a:pPr marL="457200" lvl="0" indent="-317500" algn="l" rtl="0">
              <a:spcBef>
                <a:spcPts val="0"/>
              </a:spcBef>
              <a:spcAft>
                <a:spcPts val="0"/>
              </a:spcAft>
              <a:buSzPts val="1400"/>
              <a:buChar char="-"/>
            </a:pPr>
            <a:r>
              <a:rPr lang="en-US" dirty="0"/>
              <a:t>clubs can help you find a community &amp; a place of belonging (plus, getting involved can help bring a sense of pride &amp; school spirit)</a:t>
            </a:r>
            <a:endParaRPr dirty="0"/>
          </a:p>
          <a:p>
            <a:pPr marL="0" lvl="0" indent="0" algn="l" rtl="0">
              <a:spcBef>
                <a:spcPts val="0"/>
              </a:spcBef>
              <a:spcAft>
                <a:spcPts val="0"/>
              </a:spcAft>
              <a:buNone/>
            </a:pPr>
            <a:r>
              <a:rPr lang="en-US" b="1" dirty="0"/>
              <a:t>Ask students</a:t>
            </a:r>
            <a:r>
              <a:rPr lang="en-US" dirty="0"/>
              <a:t> (without requirement to share): Are there any clubs that you may be interested in joining? </a:t>
            </a:r>
            <a:endParaRPr dirty="0"/>
          </a:p>
          <a:p>
            <a:pPr marL="0" lvl="0" indent="0" algn="l" rtl="0">
              <a:spcBef>
                <a:spcPts val="0"/>
              </a:spcBef>
              <a:spcAft>
                <a:spcPts val="0"/>
              </a:spcAft>
              <a:buNone/>
            </a:pPr>
            <a:endParaRPr dirty="0"/>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SAC School of Continuing Education representatives will briefly introduce themselves and share information about their programs. 3 bullets or less. What do we want students to take away from building bridges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342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 students know that there would be CAP Careers Exploration months throughout the semester. </a:t>
            </a:r>
          </a:p>
          <a:p>
            <a:pPr marL="0" lvl="0" indent="0" algn="l" rtl="0">
              <a:spcBef>
                <a:spcPts val="0"/>
              </a:spcBef>
              <a:spcAft>
                <a:spcPts val="0"/>
              </a:spcAft>
              <a:buNone/>
            </a:pPr>
            <a:endParaRPr lang="en-US"/>
          </a:p>
          <a:p>
            <a:pPr marL="0" lvl="0" indent="0" algn="l" rtl="0">
              <a:spcBef>
                <a:spcPts val="0"/>
              </a:spcBef>
              <a:spcAft>
                <a:spcPts val="0"/>
              </a:spcAft>
              <a:buNone/>
            </a:pPr>
            <a:r>
              <a:rPr lang="en-US"/>
              <a:t>Please encourage students to attend the CAP</a:t>
            </a:r>
          </a:p>
          <a:p>
            <a:pPr marL="0" lvl="0" indent="0" algn="l" rtl="0">
              <a:spcBef>
                <a:spcPts val="0"/>
              </a:spcBef>
              <a:spcAft>
                <a:spcPts val="0"/>
              </a:spcAft>
              <a:buNone/>
            </a:pPr>
            <a:r>
              <a:rPr lang="en-US"/>
              <a:t>Career Exploration events hosted by the Career Center. </a:t>
            </a:r>
          </a:p>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For further questions: </a:t>
            </a:r>
          </a:p>
          <a:p>
            <a:pPr marL="0" indent="0"/>
            <a:endParaRPr lang="en-US"/>
          </a:p>
          <a:p>
            <a:pPr marL="0" indent="0"/>
            <a:r>
              <a:rPr lang="en-US"/>
              <a:t>Contact </a:t>
            </a: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 min. – Quick zoom overview for new students.</a:t>
            </a:r>
            <a:endParaRPr dirty="0"/>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dirty="0">
                <a:latin typeface="Arial"/>
                <a:ea typeface="Arial"/>
                <a:cs typeface="Arial"/>
                <a:sym typeface="Arial"/>
              </a:rPr>
              <a:t>Ask students to reflect &amp; share</a:t>
            </a:r>
            <a:r>
              <a:rPr lang="en-US" sz="1000" dirty="0">
                <a:latin typeface="Arial"/>
                <a:ea typeface="Arial"/>
                <a:cs typeface="Arial"/>
                <a:sym typeface="Arial"/>
              </a:rPr>
              <a:t> via chat </a:t>
            </a:r>
            <a:endParaRPr dirty="0"/>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are a member of this CAP! That’s because you declared a major within a field of study related to Art, Media and Performance. </a:t>
            </a:r>
            <a:endParaRPr dirty="0"/>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1" name="Google Shape;41;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ac.edu/assessmen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hyperlink" Target="http://www.sac.edu/careercent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ac.edu/StudentServices/StudentLife/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hyperlink" Target="https://sac.edu/sce/Pages/default.aspx" TargetMode="External"/><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c.edu/" TargetMode="External"/><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sac.edu/pathways" TargetMode="External"/><Relationship Id="rId5" Type="http://schemas.openxmlformats.org/officeDocument/2006/relationships/hyperlink" Target="http://www.sac.edu/counseling" TargetMode="External"/><Relationship Id="rId10" Type="http://schemas.openxmlformats.org/officeDocument/2006/relationships/image" Target="../media/image39.png"/><Relationship Id="rId4" Type="http://schemas.openxmlformats.org/officeDocument/2006/relationships/hyperlink" Target="http://www.sac.edufinancialaid/"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comments" Target="../comments/comment1.xml"/><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914401" y="4406537"/>
            <a:ext cx="7162800" cy="10036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Font typeface="Calibri"/>
              <a:buNone/>
            </a:pPr>
            <a:r>
              <a:rPr lang="en-US" sz="2600" b="1" dirty="0">
                <a:solidFill>
                  <a:schemeClr val="dk1"/>
                </a:solidFill>
                <a:latin typeface="Neutraface Text Demi" panose="02000600040000020004" pitchFamily="50" charset="0"/>
                <a:sym typeface="Calibri"/>
              </a:rPr>
              <a:t>W</a:t>
            </a:r>
            <a:r>
              <a:rPr lang="en-US" sz="2600" b="1" dirty="0">
                <a:latin typeface="Neutraface Text Demi" panose="02000600040000020004" pitchFamily="50" charset="0"/>
              </a:rPr>
              <a:t>elcome</a:t>
            </a:r>
            <a:r>
              <a:rPr lang="en-US" sz="2600" b="1" dirty="0">
                <a:solidFill>
                  <a:schemeClr val="dk1"/>
                </a:solidFill>
                <a:latin typeface="Neutraface Text Demi" panose="02000600040000020004" pitchFamily="50" charset="0"/>
                <a:sym typeface="Calibri"/>
              </a:rPr>
              <a:t> </a:t>
            </a:r>
            <a:r>
              <a:rPr lang="en-US" sz="2600" b="1" dirty="0">
                <a:latin typeface="Neutraface Text Demi" panose="02000600040000020004" pitchFamily="50" charset="0"/>
              </a:rPr>
              <a:t>to</a:t>
            </a:r>
            <a:r>
              <a:rPr lang="en-US" sz="2600" b="1" dirty="0">
                <a:solidFill>
                  <a:schemeClr val="dk1"/>
                </a:solidFill>
                <a:latin typeface="Neutraface Text Demi" panose="02000600040000020004" pitchFamily="50" charset="0"/>
                <a:sym typeface="Calibri"/>
              </a:rPr>
              <a:t> S</a:t>
            </a:r>
            <a:r>
              <a:rPr lang="en-US" sz="2600" b="1" dirty="0">
                <a:latin typeface="Neutraface Text Demi" panose="02000600040000020004" pitchFamily="50" charset="0"/>
              </a:rPr>
              <a:t>anta</a:t>
            </a:r>
            <a:r>
              <a:rPr lang="en-US" sz="2600" b="1" dirty="0">
                <a:solidFill>
                  <a:schemeClr val="dk1"/>
                </a:solidFill>
                <a:latin typeface="Neutraface Text Demi" panose="02000600040000020004" pitchFamily="50" charset="0"/>
                <a:sym typeface="Calibri"/>
              </a:rPr>
              <a:t> A</a:t>
            </a:r>
            <a:r>
              <a:rPr lang="en-US" sz="2600" b="1" dirty="0">
                <a:latin typeface="Neutraface Text Demi" panose="02000600040000020004" pitchFamily="50" charset="0"/>
              </a:rPr>
              <a:t>na</a:t>
            </a:r>
            <a:r>
              <a:rPr lang="en-US" sz="2600" b="1" dirty="0">
                <a:solidFill>
                  <a:schemeClr val="dk1"/>
                </a:solidFill>
                <a:latin typeface="Neutraface Text Demi" panose="02000600040000020004" pitchFamily="50" charset="0"/>
                <a:sym typeface="Calibri"/>
              </a:rPr>
              <a:t> C</a:t>
            </a:r>
            <a:r>
              <a:rPr lang="en-US" sz="2600" b="1" dirty="0">
                <a:latin typeface="Neutraface Text Demi" panose="02000600040000020004" pitchFamily="50" charset="0"/>
              </a:rPr>
              <a:t>ollege</a:t>
            </a:r>
            <a:endParaRPr sz="2600" b="1" dirty="0">
              <a:latin typeface="Neutraface Text Demi" panose="02000600040000020004" pitchFamily="50" charset="0"/>
            </a:endParaRPr>
          </a:p>
          <a:p>
            <a:pPr marL="0" lvl="0" indent="0" algn="ctr" rtl="0">
              <a:lnSpc>
                <a:spcPct val="90000"/>
              </a:lnSpc>
              <a:spcBef>
                <a:spcPts val="1000"/>
              </a:spcBef>
              <a:spcAft>
                <a:spcPts val="1000"/>
              </a:spcAft>
              <a:buClr>
                <a:schemeClr val="dk1"/>
              </a:buClr>
              <a:buSzPts val="2600"/>
              <a:buFont typeface="Calibri"/>
              <a:buNone/>
            </a:pPr>
            <a:r>
              <a:rPr lang="en-US" sz="2600" dirty="0">
                <a:solidFill>
                  <a:schemeClr val="dk1"/>
                </a:solidFill>
                <a:latin typeface="Neutraface Text Demi" panose="02000600040000020004" pitchFamily="50" charset="0"/>
              </a:rPr>
              <a:t>Spring 2021</a:t>
            </a:r>
            <a:endParaRPr dirty="0">
              <a:latin typeface="Neutraface Text Demi" panose="02000600040000020004" pitchFamily="50" charset="0"/>
            </a:endParaRPr>
          </a:p>
        </p:txBody>
      </p:sp>
      <p:sp>
        <p:nvSpPr>
          <p:cNvPr id="89" name="Google Shape;89;p13"/>
          <p:cNvSpPr/>
          <p:nvPr/>
        </p:nvSpPr>
        <p:spPr>
          <a:xfrm>
            <a:off x="4258152" y="247610"/>
            <a:ext cx="1847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i="0" u="none" strike="noStrike" cap="none">
              <a:solidFill>
                <a:schemeClr val="lt2"/>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a:stretch/>
        </p:blipFill>
        <p:spPr>
          <a:xfrm>
            <a:off x="482503" y="1151347"/>
            <a:ext cx="8184084" cy="2741668"/>
          </a:xfrm>
          <a:prstGeom prst="rect">
            <a:avLst/>
          </a:prstGeom>
          <a:noFill/>
          <a:ln>
            <a:noFill/>
          </a:ln>
        </p:spPr>
      </p:pic>
      <p:grpSp>
        <p:nvGrpSpPr>
          <p:cNvPr id="91" name="Google Shape;91;p13"/>
          <p:cNvGrpSpPr/>
          <p:nvPr/>
        </p:nvGrpSpPr>
        <p:grpSpPr>
          <a:xfrm>
            <a:off x="6705600" y="5923723"/>
            <a:ext cx="2227974" cy="464444"/>
            <a:chOff x="5468226" y="5715000"/>
            <a:chExt cx="2227974" cy="464444"/>
          </a:xfrm>
        </p:grpSpPr>
        <p:pic>
          <p:nvPicPr>
            <p:cNvPr id="92" name="Google Shape;92;p13"/>
            <p:cNvPicPr preferRelativeResize="0"/>
            <p:nvPr/>
          </p:nvPicPr>
          <p:blipFill rotWithShape="1">
            <a:blip r:embed="rId4">
              <a:alphaModFix/>
            </a:blip>
            <a:srcRect/>
            <a:stretch/>
          </p:blipFill>
          <p:spPr>
            <a:xfrm>
              <a:off x="6934200" y="5924550"/>
              <a:ext cx="762000" cy="254894"/>
            </a:xfrm>
            <a:prstGeom prst="rect">
              <a:avLst/>
            </a:prstGeom>
            <a:noFill/>
            <a:ln>
              <a:noFill/>
            </a:ln>
          </p:spPr>
        </p:pic>
        <p:pic>
          <p:nvPicPr>
            <p:cNvPr id="93" name="Google Shape;93;p13"/>
            <p:cNvPicPr preferRelativeResize="0"/>
            <p:nvPr/>
          </p:nvPicPr>
          <p:blipFill rotWithShape="1">
            <a:blip r:embed="rId5">
              <a:alphaModFix/>
            </a:blip>
            <a:srcRect/>
            <a:stretch/>
          </p:blipFill>
          <p:spPr>
            <a:xfrm>
              <a:off x="5468226" y="5715000"/>
              <a:ext cx="1389774" cy="463258"/>
            </a:xfrm>
            <a:prstGeom prst="rect">
              <a:avLst/>
            </a:prstGeom>
            <a:noFill/>
            <a:ln>
              <a:noFill/>
            </a:ln>
          </p:spPr>
        </p:pic>
      </p:grpSp>
      <p:sp>
        <p:nvSpPr>
          <p:cNvPr id="94" name="Google Shape;94;p13"/>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Calibri"/>
              <a:buNone/>
            </a:pPr>
            <a:r>
              <a:rPr lang="en-US" sz="5400" b="1" dirty="0">
                <a:solidFill>
                  <a:srgbClr val="5C4389"/>
                </a:solidFill>
                <a:highlight>
                  <a:srgbClr val="FFFF00"/>
                </a:highlight>
                <a:latin typeface="Neutraface Display Bold" panose="02000803040000020004" pitchFamily="50" charset="0"/>
              </a:rPr>
              <a:t>What’s Unique </a:t>
            </a:r>
            <a:r>
              <a:rPr lang="en-US" sz="4800" b="1" dirty="0">
                <a:solidFill>
                  <a:srgbClr val="5C4389"/>
                </a:solidFill>
                <a:highlight>
                  <a:srgbClr val="FFFF00"/>
                </a:highlight>
                <a:latin typeface="Neutraface Display Bold" panose="02000803040000020004" pitchFamily="50" charset="0"/>
              </a:rPr>
              <a:t>about</a:t>
            </a:r>
            <a:r>
              <a:rPr lang="en-US" sz="5400" b="1" dirty="0">
                <a:solidFill>
                  <a:srgbClr val="5C4389"/>
                </a:solidFill>
                <a:highlight>
                  <a:srgbClr val="FFFF00"/>
                </a:highlight>
                <a:latin typeface="Neutraface Display Bold" panose="02000803040000020004" pitchFamily="50" charset="0"/>
              </a:rPr>
              <a:t> our Cap?</a:t>
            </a:r>
            <a:endParaRPr sz="5400" b="1" dirty="0">
              <a:solidFill>
                <a:srgbClr val="5C4389"/>
              </a:solidFill>
              <a:highlight>
                <a:srgbClr val="FFFF00"/>
              </a:highlight>
              <a:latin typeface="Neutraface Display Bold" panose="02000803040000020004" pitchFamily="50" charset="0"/>
            </a:endParaRPr>
          </a:p>
        </p:txBody>
      </p:sp>
      <p:sp>
        <p:nvSpPr>
          <p:cNvPr id="191" name="Google Shape;191;p22"/>
          <p:cNvSpPr txBox="1">
            <a:spLocks noGrp="1"/>
          </p:cNvSpPr>
          <p:nvPr>
            <p:ph type="body" idx="1"/>
          </p:nvPr>
        </p:nvSpPr>
        <p:spPr>
          <a:xfrm>
            <a:off x="457200" y="1600200"/>
            <a:ext cx="8229600" cy="201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000" dirty="0">
                <a:solidFill>
                  <a:srgbClr val="434343"/>
                </a:solidFill>
              </a:rPr>
              <a:t> ADD INFO: </a:t>
            </a:r>
            <a:r>
              <a:rPr lang="en-US" sz="3000" i="1" dirty="0">
                <a:solidFill>
                  <a:srgbClr val="434343"/>
                </a:solidFill>
              </a:rPr>
              <a:t>What would I experience in the program? </a:t>
            </a:r>
            <a:endParaRPr sz="3000" i="1" dirty="0">
              <a:solidFill>
                <a:srgbClr val="434343"/>
              </a:solidFill>
            </a:endParaRPr>
          </a:p>
          <a:p>
            <a:pPr marL="457200" lvl="0" indent="-419100" algn="l" rtl="0">
              <a:spcBef>
                <a:spcPts val="0"/>
              </a:spcBef>
              <a:spcAft>
                <a:spcPts val="0"/>
              </a:spcAft>
              <a:buClr>
                <a:srgbClr val="434343"/>
              </a:buClr>
              <a:buSzPts val="3000"/>
              <a:buChar char="-"/>
            </a:pPr>
            <a:r>
              <a:rPr lang="en-US" sz="3000" i="1" dirty="0">
                <a:solidFill>
                  <a:srgbClr val="434343"/>
                </a:solidFill>
                <a:highlight>
                  <a:srgbClr val="FFFF00"/>
                </a:highlight>
              </a:rPr>
              <a:t>Exciting news, programming or events in this CAP</a:t>
            </a:r>
            <a:endParaRPr sz="3000" i="1" dirty="0">
              <a:solidFill>
                <a:srgbClr val="434343"/>
              </a:solidFill>
            </a:endParaRPr>
          </a:p>
        </p:txBody>
      </p:sp>
      <p:sp>
        <p:nvSpPr>
          <p:cNvPr id="192" name="Google Shape;192;p22"/>
          <p:cNvSpPr/>
          <p:nvPr/>
        </p:nvSpPr>
        <p:spPr>
          <a:xfrm>
            <a:off x="0" y="6515100"/>
            <a:ext cx="9144000" cy="4356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239151"/>
            <a:ext cx="9144000" cy="15240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n-US" sz="5400" b="1" dirty="0">
                <a:solidFill>
                  <a:srgbClr val="5C4389"/>
                </a:solidFill>
                <a:latin typeface="Neutraface Display Bold" panose="02000803040000020004" pitchFamily="50" charset="0"/>
              </a:rPr>
              <a:t>Connection, Community and Communication </a:t>
            </a:r>
            <a:endParaRPr sz="5400" b="1" dirty="0">
              <a:solidFill>
                <a:srgbClr val="5C4389"/>
              </a:solidFill>
              <a:latin typeface="Neutraface Display Bold" panose="02000803040000020004" pitchFamily="50" charset="0"/>
            </a:endParaRPr>
          </a:p>
        </p:txBody>
      </p:sp>
      <p:sp>
        <p:nvSpPr>
          <p:cNvPr id="220" name="Google Shape;220;p25"/>
          <p:cNvSpPr txBox="1">
            <a:spLocks noGrp="1"/>
          </p:cNvSpPr>
          <p:nvPr>
            <p:ph type="body" idx="1"/>
          </p:nvPr>
        </p:nvSpPr>
        <p:spPr>
          <a:xfrm>
            <a:off x="422031" y="17526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sz="3000" dirty="0">
              <a:solidFill>
                <a:srgbClr val="434343"/>
              </a:solidFill>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What about college are you most excited about?</a:t>
            </a:r>
          </a:p>
          <a:p>
            <a:pPr marL="457200" lvl="0" indent="-419100" algn="l" rtl="0">
              <a:spcBef>
                <a:spcPts val="0"/>
              </a:spcBef>
              <a:spcAft>
                <a:spcPts val="0"/>
              </a:spcAft>
              <a:buClr>
                <a:srgbClr val="434343"/>
              </a:buClr>
              <a:buSzPts val="3000"/>
              <a:buChar char="•"/>
            </a:pPr>
            <a:endParaRPr lang="en-US" sz="3000" dirty="0">
              <a:solidFill>
                <a:srgbClr val="434343"/>
              </a:solidFill>
              <a:latin typeface="Muli SemiBold" panose="00000700000000000000" pitchFamily="2" charset="0"/>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What are your concerns/challenges? We’d like to support you.</a:t>
            </a:r>
          </a:p>
          <a:p>
            <a:pPr marL="457200" lvl="0" indent="-419100" algn="l" rtl="0">
              <a:spcBef>
                <a:spcPts val="0"/>
              </a:spcBef>
              <a:spcAft>
                <a:spcPts val="0"/>
              </a:spcAft>
              <a:buClr>
                <a:srgbClr val="434343"/>
              </a:buClr>
              <a:buSzPts val="3000"/>
              <a:buChar char="•"/>
            </a:pPr>
            <a:endParaRPr lang="en-US" sz="3000" dirty="0">
              <a:solidFill>
                <a:srgbClr val="434343"/>
              </a:solidFill>
              <a:latin typeface="Muli SemiBold" panose="00000700000000000000" pitchFamily="2" charset="0"/>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Questions?</a:t>
            </a:r>
            <a:endParaRPr sz="3000" dirty="0">
              <a:solidFill>
                <a:srgbClr val="434343"/>
              </a:solidFill>
              <a:latin typeface="Muli SemiBold" panose="00000700000000000000" pitchFamily="2" charset="0"/>
            </a:endParaRPr>
          </a:p>
        </p:txBody>
      </p:sp>
      <p:sp>
        <p:nvSpPr>
          <p:cNvPr id="221" name="Google Shape;221;p25"/>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FA03-A386-4691-8C3F-57225714A107}"/>
              </a:ext>
            </a:extLst>
          </p:cNvPr>
          <p:cNvSpPr>
            <a:spLocks noGrp="1"/>
          </p:cNvSpPr>
          <p:nvPr>
            <p:ph type="title"/>
          </p:nvPr>
        </p:nvSpPr>
        <p:spPr/>
        <p:txBody>
          <a:bodyPr/>
          <a:lstStyle/>
          <a:p>
            <a:r>
              <a:rPr lang="en-US" sz="4800" dirty="0">
                <a:solidFill>
                  <a:srgbClr val="7030A0"/>
                </a:solidFill>
                <a:latin typeface="Neutraface Display Bold" panose="02000803040000020004" pitchFamily="50" charset="0"/>
              </a:rPr>
              <a:t>Canvas Shells</a:t>
            </a:r>
          </a:p>
        </p:txBody>
      </p:sp>
      <p:sp>
        <p:nvSpPr>
          <p:cNvPr id="3" name="Text Placeholder 2">
            <a:extLst>
              <a:ext uri="{FF2B5EF4-FFF2-40B4-BE49-F238E27FC236}">
                <a16:creationId xmlns:a16="http://schemas.microsoft.com/office/drawing/2014/main" id="{B6A85E79-032E-4918-AFFA-A5088125783D}"/>
              </a:ext>
            </a:extLst>
          </p:cNvPr>
          <p:cNvSpPr>
            <a:spLocks noGrp="1"/>
          </p:cNvSpPr>
          <p:nvPr>
            <p:ph type="body" idx="1"/>
          </p:nvPr>
        </p:nvSpPr>
        <p:spPr/>
        <p:txBody>
          <a:bodyPr/>
          <a:lstStyle/>
          <a:p>
            <a:r>
              <a:rPr lang="en-US" dirty="0"/>
              <a:t>A virtual space to ask questions.</a:t>
            </a:r>
          </a:p>
          <a:p>
            <a:r>
              <a:rPr lang="en-US" dirty="0"/>
              <a:t>Directly contact your Success Team via Pronto.</a:t>
            </a:r>
          </a:p>
          <a:p>
            <a:r>
              <a:rPr lang="en-US" dirty="0"/>
              <a:t>CAP events and hours will be hosted through the </a:t>
            </a:r>
            <a:r>
              <a:rPr lang="en-US" dirty="0" err="1"/>
              <a:t>ConferZoom</a:t>
            </a:r>
            <a:r>
              <a:rPr lang="en-US" dirty="0"/>
              <a:t> page.</a:t>
            </a:r>
          </a:p>
          <a:p>
            <a:r>
              <a:rPr lang="en-US" dirty="0"/>
              <a:t>Receive messages directly related to your CAP.</a:t>
            </a:r>
          </a:p>
          <a:p>
            <a:endParaRPr lang="en-US" dirty="0"/>
          </a:p>
        </p:txBody>
      </p:sp>
      <p:sp>
        <p:nvSpPr>
          <p:cNvPr id="4" name="Google Shape;94;p13">
            <a:extLst>
              <a:ext uri="{FF2B5EF4-FFF2-40B4-BE49-F238E27FC236}">
                <a16:creationId xmlns:a16="http://schemas.microsoft.com/office/drawing/2014/main" id="{D72A7BF2-6F1B-44FB-8BBA-6702AA0D1BFB}"/>
              </a:ext>
            </a:extLst>
          </p:cNvPr>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411309748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sz="5400" b="1" dirty="0">
                <a:solidFill>
                  <a:srgbClr val="5C4389"/>
                </a:solidFill>
                <a:latin typeface="Neutraface Display Bold" panose="02000803040000020004" pitchFamily="50" charset="0"/>
              </a:rPr>
              <a:t>Career Planning</a:t>
            </a:r>
            <a:endParaRPr sz="5400" b="1" dirty="0">
              <a:solidFill>
                <a:srgbClr val="5C4389"/>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830" lvl="0" indent="0" algn="l" rtl="0">
              <a:spcBef>
                <a:spcPts val="0"/>
              </a:spcBef>
              <a:spcAft>
                <a:spcPts val="0"/>
              </a:spcAft>
              <a:buClr>
                <a:srgbClr val="C00000"/>
              </a:buClr>
              <a:buSzPts val="3000"/>
              <a:buNone/>
            </a:pPr>
            <a:r>
              <a:rPr lang="en-US" sz="3000" b="1" dirty="0">
                <a:latin typeface="Muli SemiBold" panose="00000700000000000000" pitchFamily="2" charset="0"/>
                <a:sym typeface="Calibri"/>
              </a:rPr>
              <a:t>Career Center</a:t>
            </a:r>
            <a:endParaRPr lang="en-US" dirty="0">
              <a:latin typeface="Muli SemiBold" panose="00000700000000000000" pitchFamily="2" charset="0"/>
            </a:endParaRPr>
          </a:p>
          <a:p>
            <a:pPr indent="-368300">
              <a:spcBef>
                <a:spcPts val="440"/>
              </a:spcBef>
              <a:buClr>
                <a:srgbClr val="C00000"/>
              </a:buClr>
              <a:buSzPts val="3000"/>
              <a:buFont typeface="Calibri"/>
              <a:buChar char="•"/>
            </a:pPr>
            <a:r>
              <a:rPr lang="en-US" sz="2200" dirty="0">
                <a:latin typeface="Muli SemiBold" panose="00000700000000000000" pitchFamily="2" charset="0"/>
              </a:rPr>
              <a:t>Employment Preparation Workshops</a:t>
            </a:r>
          </a:p>
          <a:p>
            <a:pPr indent="-368300">
              <a:spcBef>
                <a:spcPts val="0"/>
              </a:spcBef>
              <a:buClr>
                <a:srgbClr val="C00000"/>
              </a:buClr>
              <a:buSzPts val="3000"/>
              <a:buFont typeface="Calibri"/>
              <a:buChar char="•"/>
            </a:pPr>
            <a:r>
              <a:rPr lang="en-US" sz="2200" dirty="0">
                <a:latin typeface="Muli SemiBold" panose="00000700000000000000" pitchFamily="2" charset="0"/>
              </a:rPr>
              <a:t>Career Education Counseling</a:t>
            </a:r>
          </a:p>
          <a:p>
            <a:pPr indent="-368300">
              <a:spcBef>
                <a:spcPts val="0"/>
              </a:spcBef>
              <a:buClr>
                <a:srgbClr val="C00000"/>
              </a:buClr>
              <a:buSzPts val="3000"/>
              <a:buFont typeface="Calibri"/>
              <a:buChar char="•"/>
            </a:pPr>
            <a:r>
              <a:rPr lang="en-US" sz="2200" dirty="0">
                <a:latin typeface="Muli SemiBold" panose="00000700000000000000" pitchFamily="2" charset="0"/>
              </a:rPr>
              <a:t>Let's Decide! (Undecided Major Workshops &amp; Counseling)</a:t>
            </a:r>
          </a:p>
          <a:p>
            <a:pPr indent="-368300">
              <a:spcBef>
                <a:spcPts val="0"/>
              </a:spcBef>
              <a:buClr>
                <a:srgbClr val="C00000"/>
              </a:buClr>
              <a:buSzPts val="3000"/>
              <a:buFont typeface="Calibri"/>
              <a:buChar char="•"/>
            </a:pPr>
            <a:r>
              <a:rPr lang="en-US" sz="2200" dirty="0">
                <a:latin typeface="Muli SemiBold" panose="00000700000000000000" pitchFamily="2" charset="0"/>
              </a:rPr>
              <a:t>Career Research &amp; Exploration Software</a:t>
            </a:r>
          </a:p>
          <a:p>
            <a:pPr indent="-368300">
              <a:spcBef>
                <a:spcPts val="0"/>
              </a:spcBef>
              <a:buClr>
                <a:srgbClr val="C00000"/>
              </a:buClr>
              <a:buSzPts val="3000"/>
              <a:buFont typeface="Calibri"/>
              <a:buChar char="•"/>
            </a:pPr>
            <a:r>
              <a:rPr lang="en-US" sz="2200" dirty="0">
                <a:latin typeface="Muli SemiBold" panose="00000700000000000000" pitchFamily="2" charset="0"/>
              </a:rPr>
              <a:t>Online Job Board</a:t>
            </a:r>
          </a:p>
          <a:p>
            <a:pPr indent="-368300">
              <a:spcBef>
                <a:spcPts val="0"/>
              </a:spcBef>
              <a:buClr>
                <a:srgbClr val="C00000"/>
              </a:buClr>
              <a:buSzPts val="3000"/>
              <a:buFont typeface="Calibri"/>
              <a:buChar char="•"/>
            </a:pPr>
            <a:r>
              <a:rPr lang="en-US" sz="2200" dirty="0">
                <a:latin typeface="Muli SemiBold" panose="00000700000000000000" pitchFamily="2" charset="0"/>
              </a:rPr>
              <a:t>On Campus Recruitment/Interviews</a:t>
            </a:r>
            <a:endParaRPr lang="en-US" dirty="0">
              <a:latin typeface="Muli SemiBold" panose="00000700000000000000" pitchFamily="2" charset="0"/>
            </a:endParaRPr>
          </a:p>
        </p:txBody>
      </p:sp>
      <p:sp>
        <p:nvSpPr>
          <p:cNvPr id="268" name="Google Shape;268;p30"/>
          <p:cNvSpPr txBox="1"/>
          <p:nvPr/>
        </p:nvSpPr>
        <p:spPr>
          <a:xfrm>
            <a:off x="646100" y="4267200"/>
            <a:ext cx="7867800" cy="160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Muli SemiBold" panose="00000700000000000000" pitchFamily="2" charset="0"/>
                <a:ea typeface="Calibri"/>
                <a:cs typeface="Calibri"/>
                <a:sym typeface="Calibri"/>
              </a:rPr>
              <a:t> </a:t>
            </a:r>
            <a:r>
              <a:rPr lang="en-US" sz="2800" b="1" dirty="0">
                <a:solidFill>
                  <a:schemeClr val="dk1"/>
                </a:solidFill>
                <a:latin typeface="Muli SemiBold" panose="00000700000000000000" pitchFamily="2" charset="0"/>
                <a:ea typeface="Calibri"/>
                <a:cs typeface="Calibri"/>
                <a:sym typeface="Calibri"/>
              </a:rPr>
              <a:t>Career Classes</a:t>
            </a:r>
            <a:endParaRPr sz="12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116: Career and Life Planning</a:t>
            </a:r>
            <a:endParaRPr sz="12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100: Lifelong Understanding and Self Development </a:t>
            </a:r>
            <a:endParaRPr sz="12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114: Careers in Teaching</a:t>
            </a:r>
            <a:endParaRPr sz="1600" i="0" u="none" strike="noStrike" cap="none" dirty="0">
              <a:solidFill>
                <a:schemeClr val="dk1"/>
              </a:solidFill>
              <a:latin typeface="Muli SemiBold" panose="00000700000000000000" pitchFamily="2" charset="0"/>
              <a:ea typeface="Calibri"/>
              <a:cs typeface="Calibri"/>
              <a:sym typeface="Calibri"/>
            </a:endParaRPr>
          </a:p>
        </p:txBody>
      </p:sp>
      <p:sp>
        <p:nvSpPr>
          <p:cNvPr id="269" name="Google Shape;269;p30"/>
          <p:cNvSpPr/>
          <p:nvPr/>
        </p:nvSpPr>
        <p:spPr>
          <a:xfrm>
            <a:off x="0" y="6515100"/>
            <a:ext cx="9220200" cy="571500"/>
          </a:xfrm>
          <a:prstGeom prst="rect">
            <a:avLst/>
          </a:prstGeom>
          <a:solidFill>
            <a:srgbClr val="5C4289"/>
          </a:solidFill>
          <a:ln>
            <a:noFill/>
          </a:ln>
        </p:spPr>
        <p:txBody>
          <a:bodyPr spcFirstLastPara="1" wrap="square" lIns="91425" tIns="45700" rIns="91425" bIns="45700" anchor="ctr" anchorCtr="0">
            <a:noAutofit/>
          </a:bodyPr>
          <a:lstStyle/>
          <a:p>
            <a:pPr algn="ctr"/>
            <a:r>
              <a:rPr lang="en-US" sz="2000" b="1" dirty="0">
                <a:solidFill>
                  <a:schemeClr val="bg1"/>
                </a:solidFill>
                <a:latin typeface="Calibri"/>
                <a:cs typeface="Calibri"/>
                <a:sym typeface="Calibri"/>
              </a:rPr>
              <a:t>https://www.sac.edu/StudentServices/Counseling/CareerCenter/Pages/default.aspx</a:t>
            </a:r>
            <a:endParaRPr sz="2000" b="1" dirty="0">
              <a:solidFill>
                <a:schemeClr val="bg1"/>
              </a:solidFill>
              <a:latin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 calcmode="lin" valueType="num">
                                      <p:cBhvr additive="base">
                                        <p:cTn id="27"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 calcmode="lin" valueType="num">
                                      <p:cBhvr additive="base">
                                        <p:cTn id="32"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 calcmode="lin" valueType="num">
                                      <p:cBhvr additive="base">
                                        <p:cTn id="37"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4800" dirty="0">
                <a:solidFill>
                  <a:srgbClr val="5C4289"/>
                </a:solidFill>
                <a:highlight>
                  <a:srgbClr val="FFFF00"/>
                </a:highlight>
                <a:latin typeface="Neutraface Display Bold" panose="02000803040000020004" pitchFamily="50" charset="0"/>
              </a:rPr>
              <a:t>Is this the right CAP for me?</a:t>
            </a:r>
            <a:endParaRPr sz="4800" dirty="0">
              <a:solidFill>
                <a:srgbClr val="5C4289"/>
              </a:solidFill>
              <a:highlight>
                <a:srgbClr val="FFFF00"/>
              </a:highlight>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403152"/>
              </a:buClr>
              <a:buSzPts val="3500"/>
              <a:buNone/>
            </a:pPr>
            <a:r>
              <a:rPr lang="en-US" sz="2000" b="1" dirty="0">
                <a:solidFill>
                  <a:srgbClr val="434343"/>
                </a:solidFill>
                <a:latin typeface="Muli SemiBold" panose="00000700000000000000" pitchFamily="2" charset="0"/>
                <a:sym typeface="Calibri"/>
              </a:rPr>
              <a:t>If</a:t>
            </a:r>
            <a:r>
              <a:rPr lang="en-US" sz="2000" b="1" dirty="0">
                <a:solidFill>
                  <a:srgbClr val="434343"/>
                </a:solidFill>
                <a:latin typeface="Muli SemiBold" panose="00000700000000000000" pitchFamily="2" charset="0"/>
              </a:rPr>
              <a:t> you’re </a:t>
            </a:r>
            <a:r>
              <a:rPr lang="en-US" sz="2000" b="1" dirty="0">
                <a:solidFill>
                  <a:srgbClr val="434343"/>
                </a:solidFill>
                <a:latin typeface="Muli SemiBold" panose="00000700000000000000" pitchFamily="2" charset="0"/>
                <a:sym typeface="Calibri"/>
              </a:rPr>
              <a:t>un</a:t>
            </a:r>
            <a:r>
              <a:rPr lang="en-US" sz="2000" b="1" dirty="0">
                <a:solidFill>
                  <a:srgbClr val="434343"/>
                </a:solidFill>
                <a:latin typeface="Muli SemiBold" panose="00000700000000000000" pitchFamily="2" charset="0"/>
              </a:rPr>
              <a:t>sure</a:t>
            </a:r>
            <a:r>
              <a:rPr lang="en-US" sz="2000" b="1" dirty="0">
                <a:solidFill>
                  <a:srgbClr val="434343"/>
                </a:solidFill>
                <a:latin typeface="Muli SemiBold" panose="00000700000000000000" pitchFamily="2" charset="0"/>
                <a:sym typeface="Calibri"/>
              </a:rPr>
              <a:t> about </a:t>
            </a:r>
            <a:r>
              <a:rPr lang="en-US" sz="2000" b="1" dirty="0">
                <a:solidFill>
                  <a:srgbClr val="434343"/>
                </a:solidFill>
                <a:latin typeface="Muli SemiBold" panose="00000700000000000000" pitchFamily="2" charset="0"/>
              </a:rPr>
              <a:t>your CAP</a:t>
            </a:r>
            <a:endParaRPr sz="2000" dirty="0">
              <a:solidFill>
                <a:srgbClr val="434343"/>
              </a:solidFill>
              <a:latin typeface="Muli SemiBold" panose="00000700000000000000" pitchFamily="2" charset="0"/>
            </a:endParaRPr>
          </a:p>
          <a:p>
            <a:pPr marL="457200" lvl="0" indent="-381000" algn="l" rtl="0">
              <a:spcBef>
                <a:spcPts val="1000"/>
              </a:spcBef>
              <a:spcAft>
                <a:spcPts val="0"/>
              </a:spcAft>
              <a:buClr>
                <a:srgbClr val="434343"/>
              </a:buClr>
              <a:buSzPts val="2400"/>
              <a:buChar char="●"/>
            </a:pPr>
            <a:r>
              <a:rPr lang="en-US" sz="2000" dirty="0">
                <a:solidFill>
                  <a:srgbClr val="434343"/>
                </a:solidFill>
                <a:latin typeface="Muli SemiBold" panose="00000700000000000000" pitchFamily="2" charset="0"/>
                <a:sym typeface="Calibri"/>
              </a:rPr>
              <a:t>Attend a Career </a:t>
            </a:r>
            <a:r>
              <a:rPr lang="en-US" sz="2000" dirty="0">
                <a:solidFill>
                  <a:srgbClr val="434343"/>
                </a:solidFill>
                <a:latin typeface="Muli SemiBold" panose="00000700000000000000" pitchFamily="2" charset="0"/>
              </a:rPr>
              <a:t>Inventory</a:t>
            </a:r>
            <a:r>
              <a:rPr lang="en-US" sz="2000" dirty="0">
                <a:solidFill>
                  <a:srgbClr val="434343"/>
                </a:solidFill>
                <a:latin typeface="Muli SemiBold" panose="00000700000000000000" pitchFamily="2" charset="0"/>
                <a:sym typeface="Calibri"/>
              </a:rPr>
              <a:t> Workshop (</a:t>
            </a:r>
            <a:r>
              <a:rPr lang="en-US" sz="2000" dirty="0" err="1">
                <a:solidFill>
                  <a:srgbClr val="434343"/>
                </a:solidFill>
                <a:latin typeface="Muli SemiBold" panose="00000700000000000000" pitchFamily="2" charset="0"/>
                <a:sym typeface="Calibri"/>
              </a:rPr>
              <a:t>S</a:t>
            </a:r>
            <a:r>
              <a:rPr lang="en-US" sz="2000" dirty="0" err="1">
                <a:solidFill>
                  <a:srgbClr val="434343"/>
                </a:solidFill>
                <a:latin typeface="Muli SemiBold" panose="00000700000000000000" pitchFamily="2" charset="0"/>
              </a:rPr>
              <a:t>uperStrong</a:t>
            </a:r>
            <a:r>
              <a:rPr lang="en-US" sz="2000" dirty="0">
                <a:solidFill>
                  <a:srgbClr val="434343"/>
                </a:solidFill>
                <a:latin typeface="Muli SemiBold" panose="00000700000000000000" pitchFamily="2" charset="0"/>
              </a:rPr>
              <a:t>)</a:t>
            </a:r>
          </a:p>
          <a:p>
            <a:pPr marL="533400" lvl="1" algn="ctr">
              <a:spcBef>
                <a:spcPts val="1000"/>
              </a:spcBef>
              <a:spcAft>
                <a:spcPts val="600"/>
              </a:spcAft>
              <a:buClr>
                <a:srgbClr val="434343"/>
              </a:buClr>
              <a:buSzPts val="2400"/>
            </a:pPr>
            <a:r>
              <a:rPr lang="en-US" sz="2000" b="1" dirty="0">
                <a:solidFill>
                  <a:srgbClr val="434343"/>
                </a:solidFill>
                <a:latin typeface="Muli SemiBold" panose="00000700000000000000" pitchFamily="2" charset="0"/>
              </a:rPr>
              <a:t>Assessment Center </a:t>
            </a:r>
          </a:p>
          <a:p>
            <a:pPr marL="533400" lvl="1" algn="ctr">
              <a:spcBef>
                <a:spcPts val="1000"/>
              </a:spcBef>
              <a:spcAft>
                <a:spcPts val="600"/>
              </a:spcAft>
              <a:buClr>
                <a:srgbClr val="434343"/>
              </a:buClr>
              <a:buSzPts val="2400"/>
            </a:pPr>
            <a:r>
              <a:rPr lang="en-US" sz="2000" dirty="0">
                <a:solidFill>
                  <a:srgbClr val="434343"/>
                </a:solidFill>
                <a:latin typeface="Muli SemiBold" panose="00000700000000000000" pitchFamily="2" charset="0"/>
                <a:hlinkClick r:id="rId3"/>
              </a:rPr>
              <a:t> </a:t>
            </a:r>
            <a:r>
              <a:rPr lang="en-US" sz="2000" dirty="0">
                <a:solidFill>
                  <a:schemeClr val="bg2"/>
                </a:solidFill>
                <a:latin typeface="Muli SemiBold" panose="00000700000000000000" pitchFamily="2" charset="0"/>
                <a:hlinkClick r:id="rId3"/>
              </a:rPr>
              <a:t>sac.edu/assessment</a:t>
            </a:r>
            <a:endParaRPr lang="en-US" sz="2000" dirty="0">
              <a:solidFill>
                <a:schemeClr val="bg2"/>
              </a:solidFill>
              <a:latin typeface="Muli SemiBold" panose="00000700000000000000" pitchFamily="2" charset="0"/>
            </a:endParaRPr>
          </a:p>
          <a:p>
            <a:pPr marL="457200" lvl="0" indent="-381000" algn="l" rtl="0">
              <a:spcBef>
                <a:spcPts val="1000"/>
              </a:spcBef>
              <a:spcAft>
                <a:spcPts val="0"/>
              </a:spcAft>
              <a:buClr>
                <a:srgbClr val="434343"/>
              </a:buClr>
              <a:buSzPts val="2400"/>
              <a:buChar char="●"/>
            </a:pPr>
            <a:r>
              <a:rPr lang="en-US" sz="2000" dirty="0">
                <a:solidFill>
                  <a:srgbClr val="434343"/>
                </a:solidFill>
                <a:latin typeface="Muli SemiBold" panose="00000700000000000000" pitchFamily="2" charset="0"/>
                <a:sym typeface="Calibri"/>
              </a:rPr>
              <a:t>Schedule an appointment wi</a:t>
            </a:r>
            <a:r>
              <a:rPr lang="en-US" sz="2000" dirty="0">
                <a:solidFill>
                  <a:srgbClr val="434343"/>
                </a:solidFill>
                <a:latin typeface="Muli SemiBold" panose="00000700000000000000" pitchFamily="2" charset="0"/>
              </a:rPr>
              <a:t>th the</a:t>
            </a:r>
            <a:r>
              <a:rPr lang="en-US" sz="2000" dirty="0">
                <a:solidFill>
                  <a:srgbClr val="434343"/>
                </a:solidFill>
                <a:latin typeface="Muli SemiBold" panose="00000700000000000000" pitchFamily="2" charset="0"/>
                <a:sym typeface="Calibri"/>
              </a:rPr>
              <a:t> Career C</a:t>
            </a:r>
            <a:r>
              <a:rPr lang="en-US" sz="2000" dirty="0">
                <a:solidFill>
                  <a:srgbClr val="434343"/>
                </a:solidFill>
                <a:latin typeface="Muli SemiBold" panose="00000700000000000000" pitchFamily="2" charset="0"/>
              </a:rPr>
              <a:t>enter</a:t>
            </a:r>
            <a:endParaRPr sz="2000" dirty="0">
              <a:solidFill>
                <a:srgbClr val="434343"/>
              </a:solidFill>
              <a:latin typeface="Muli SemiBold" panose="00000700000000000000" pitchFamily="2" charset="0"/>
            </a:endParaRPr>
          </a:p>
          <a:p>
            <a:pPr marL="0" lvl="0" indent="0" algn="ctr" rtl="0">
              <a:spcBef>
                <a:spcPts val="1000"/>
              </a:spcBef>
              <a:spcAft>
                <a:spcPts val="0"/>
              </a:spcAft>
              <a:buClr>
                <a:srgbClr val="403152"/>
              </a:buClr>
              <a:buSzPts val="2500"/>
              <a:buNone/>
            </a:pPr>
            <a:r>
              <a:rPr lang="en-US" sz="2000" b="1" dirty="0">
                <a:solidFill>
                  <a:srgbClr val="434343"/>
                </a:solidFill>
                <a:latin typeface="Muli SemiBold" panose="00000700000000000000" pitchFamily="2" charset="0"/>
              </a:rPr>
              <a:t>Career </a:t>
            </a:r>
            <a:r>
              <a:rPr lang="en-US" sz="2000" b="1" dirty="0">
                <a:solidFill>
                  <a:srgbClr val="434343"/>
                </a:solidFill>
                <a:latin typeface="Muli SemiBold" panose="00000700000000000000" pitchFamily="2" charset="0"/>
                <a:sym typeface="Calibri"/>
              </a:rPr>
              <a:t>Center</a:t>
            </a:r>
            <a:endParaRPr sz="2000" dirty="0">
              <a:solidFill>
                <a:srgbClr val="434343"/>
              </a:solidFill>
              <a:latin typeface="Muli SemiBold" panose="00000700000000000000" pitchFamily="2" charset="0"/>
            </a:endParaRPr>
          </a:p>
          <a:p>
            <a:pPr marL="0" lvl="0" indent="0" algn="ctr" rtl="0">
              <a:spcBef>
                <a:spcPts val="1000"/>
              </a:spcBef>
              <a:spcAft>
                <a:spcPts val="0"/>
              </a:spcAft>
              <a:buClr>
                <a:srgbClr val="403152"/>
              </a:buClr>
              <a:buSzPts val="2500"/>
              <a:buNone/>
            </a:pPr>
            <a:r>
              <a:rPr lang="en-US" sz="2000" dirty="0">
                <a:solidFill>
                  <a:srgbClr val="C00000"/>
                </a:solidFill>
                <a:latin typeface="Muli SemiBold" panose="00000700000000000000" pitchFamily="2" charset="0"/>
                <a:sym typeface="Calibri"/>
              </a:rPr>
              <a:t> </a:t>
            </a:r>
            <a:r>
              <a:rPr lang="en-US" sz="2000" dirty="0">
                <a:solidFill>
                  <a:schemeClr val="bg2"/>
                </a:solidFill>
                <a:latin typeface="Muli SemiBold" panose="00000700000000000000" pitchFamily="2" charset="0"/>
                <a:sym typeface="Calibri"/>
                <a:hlinkClick r:id="rId4"/>
              </a:rPr>
              <a:t>sac.edu/</a:t>
            </a:r>
            <a:r>
              <a:rPr lang="en-US" sz="2000" dirty="0" err="1">
                <a:solidFill>
                  <a:schemeClr val="bg2"/>
                </a:solidFill>
                <a:latin typeface="Muli SemiBold" panose="00000700000000000000" pitchFamily="2" charset="0"/>
                <a:sym typeface="Calibri"/>
                <a:hlinkClick r:id="rId4"/>
              </a:rPr>
              <a:t>careercenter</a:t>
            </a:r>
            <a:endParaRPr sz="2000" dirty="0">
              <a:solidFill>
                <a:schemeClr val="bg2"/>
              </a:solidFill>
              <a:latin typeface="Muli SemiBold" panose="00000700000000000000" pitchFamily="2" charset="0"/>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5">
            <a:alphaModFix/>
          </a:blip>
          <a:srcRect l="11967" r="25796" b="-1"/>
          <a:stretch/>
        </p:blipFill>
        <p:spPr>
          <a:xfrm>
            <a:off x="6101052" y="2362200"/>
            <a:ext cx="2282046" cy="2438400"/>
          </a:xfrm>
          <a:prstGeom prst="rect">
            <a:avLst/>
          </a:prstGeom>
          <a:noFill/>
          <a:ln>
            <a:noFill/>
          </a:ln>
        </p:spPr>
      </p:pic>
      <p:sp>
        <p:nvSpPr>
          <p:cNvPr id="6" name="Google Shape;232;p26">
            <a:extLst>
              <a:ext uri="{FF2B5EF4-FFF2-40B4-BE49-F238E27FC236}">
                <a16:creationId xmlns:a16="http://schemas.microsoft.com/office/drawing/2014/main" id="{04EAA42A-2849-DE4F-A2E5-ADF71DC4E3CE}"/>
              </a:ext>
            </a:extLst>
          </p:cNvPr>
          <p:cNvSpPr/>
          <p:nvPr/>
        </p:nvSpPr>
        <p:spPr>
          <a:xfrm>
            <a:off x="0" y="6419851"/>
            <a:ext cx="9220200" cy="571500"/>
          </a:xfrm>
          <a:prstGeom prst="rect">
            <a:avLst/>
          </a:prstGeom>
          <a:solidFill>
            <a:srgbClr val="5C4289"/>
          </a:solidFill>
          <a:ln>
            <a:noFill/>
          </a:ln>
        </p:spPr>
        <p:txBody>
          <a:bodyPr spcFirstLastPara="1" wrap="square" lIns="91425" tIns="45700" rIns="91425" bIns="45700" anchor="ctr" anchorCtr="0">
            <a:noAutofit/>
          </a:bodyPr>
          <a:lstStyle/>
          <a:p>
            <a:pPr algn="ctr"/>
            <a:endParaRPr sz="1800">
              <a:solidFill>
                <a:srgbClr val="17365D"/>
              </a:solidFill>
              <a:latin typeface="Calibri"/>
              <a:cs typeface="Calibri"/>
              <a:sym typeface="Calibri"/>
            </a:endParaRPr>
          </a:p>
        </p:txBody>
      </p:sp>
    </p:spTree>
    <p:extLst>
      <p:ext uri="{BB962C8B-B14F-4D97-AF65-F5344CB8AC3E}">
        <p14:creationId xmlns:p14="http://schemas.microsoft.com/office/powerpoint/2010/main" val="13392442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7585" y="228600"/>
            <a:ext cx="9144000" cy="90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60"/>
              <a:buFont typeface="Calibri"/>
              <a:buNone/>
            </a:pPr>
            <a:r>
              <a:rPr lang="en-US" sz="5400" b="1" dirty="0">
                <a:solidFill>
                  <a:srgbClr val="5C4389"/>
                </a:solidFill>
                <a:latin typeface="Neutraface Display Bold" panose="02000803040000020004" pitchFamily="50" charset="0"/>
              </a:rPr>
              <a:t>Student Life</a:t>
            </a:r>
            <a:endParaRPr sz="5400" b="1" dirty="0">
              <a:solidFill>
                <a:srgbClr val="5C4389"/>
              </a:solidFill>
              <a:latin typeface="Neutraface Display Bold" panose="02000803040000020004" pitchFamily="50" charset="0"/>
            </a:endParaRPr>
          </a:p>
        </p:txBody>
      </p:sp>
      <p:sp>
        <p:nvSpPr>
          <p:cNvPr id="228" name="Google Shape;228;p26"/>
          <p:cNvSpPr txBox="1">
            <a:spLocks noGrp="1"/>
          </p:cNvSpPr>
          <p:nvPr>
            <p:ph type="body" idx="1"/>
          </p:nvPr>
        </p:nvSpPr>
        <p:spPr>
          <a:xfrm>
            <a:off x="304800" y="1409675"/>
            <a:ext cx="4267200" cy="4876800"/>
          </a:xfrm>
          <a:prstGeom prst="rect">
            <a:avLst/>
          </a:prstGeom>
          <a:solidFill>
            <a:srgbClr val="FEFEFE"/>
          </a:solidFill>
          <a:ln>
            <a:noFill/>
          </a:ln>
        </p:spPr>
        <p:txBody>
          <a:bodyPr spcFirstLastPara="1" wrap="square" lIns="91425" tIns="45700" rIns="91425" bIns="45700" anchor="t" anchorCtr="0">
            <a:noAutofit/>
          </a:bodyPr>
          <a:lstStyle/>
          <a:p>
            <a:pPr indent="-457200">
              <a:spcBef>
                <a:spcPts val="0"/>
              </a:spcBef>
              <a:buSzPts val="3000"/>
            </a:pPr>
            <a:r>
              <a:rPr lang="en-US" sz="3000" b="1" dirty="0">
                <a:solidFill>
                  <a:srgbClr val="434343"/>
                </a:solidFill>
                <a:latin typeface="Muli SemiBold" panose="00000700000000000000" pitchFamily="2" charset="0"/>
                <a:sym typeface="Calibri"/>
              </a:rPr>
              <a:t>Clubs</a:t>
            </a:r>
          </a:p>
          <a:p>
            <a:pPr indent="-457200">
              <a:spcBef>
                <a:spcPts val="0"/>
              </a:spcBef>
              <a:buSzPts val="3000"/>
            </a:pPr>
            <a:r>
              <a:rPr lang="en-US" sz="3000" b="1" dirty="0">
                <a:solidFill>
                  <a:srgbClr val="434443"/>
                </a:solidFill>
                <a:latin typeface="Muli SemiBold" panose="00000700000000000000" pitchFamily="2" charset="0"/>
              </a:rPr>
              <a:t>A</a:t>
            </a:r>
            <a:r>
              <a:rPr lang="en-US" sz="3000" b="1" dirty="0">
                <a:solidFill>
                  <a:srgbClr val="434443"/>
                </a:solidFill>
                <a:latin typeface="Muli SemiBold" panose="00000700000000000000" pitchFamily="2" charset="0"/>
                <a:sym typeface="Calibri"/>
              </a:rPr>
              <a:t>ctivities</a:t>
            </a:r>
            <a:endParaRPr sz="3000" dirty="0">
              <a:solidFill>
                <a:srgbClr val="434343"/>
              </a:solidFill>
              <a:latin typeface="Muli SemiBold" panose="00000700000000000000" pitchFamily="2" charset="0"/>
            </a:endParaRPr>
          </a:p>
          <a:p>
            <a:pPr indent="-457200">
              <a:spcBef>
                <a:spcPts val="600"/>
              </a:spcBef>
              <a:buClr>
                <a:srgbClr val="434343"/>
              </a:buClr>
              <a:buSzPts val="3000"/>
            </a:pPr>
            <a:r>
              <a:rPr lang="en-US" sz="3000" dirty="0">
                <a:solidFill>
                  <a:srgbClr val="434343"/>
                </a:solidFill>
                <a:latin typeface="Muli SemiBold" panose="00000700000000000000" pitchFamily="2" charset="0"/>
                <a:sym typeface="Calibri"/>
              </a:rPr>
              <a:t>Leadership</a:t>
            </a:r>
          </a:p>
          <a:p>
            <a:pPr indent="-457200">
              <a:spcBef>
                <a:spcPts val="600"/>
              </a:spcBef>
              <a:buClr>
                <a:srgbClr val="434343"/>
              </a:buClr>
              <a:buSzPts val="3000"/>
            </a:pPr>
            <a:r>
              <a:rPr lang="en-US" sz="3000" dirty="0">
                <a:solidFill>
                  <a:srgbClr val="434343"/>
                </a:solidFill>
                <a:latin typeface="Muli SemiBold" panose="00000700000000000000" pitchFamily="2" charset="0"/>
              </a:rPr>
              <a:t>Topic based workshops</a:t>
            </a:r>
          </a:p>
          <a:p>
            <a:pPr marL="342900" lvl="0" indent="-165100" algn="l" rtl="0">
              <a:spcBef>
                <a:spcPts val="560"/>
              </a:spcBef>
              <a:spcAft>
                <a:spcPts val="0"/>
              </a:spcAft>
              <a:buClr>
                <a:schemeClr val="dk1"/>
              </a:buClr>
              <a:buSzPts val="2800"/>
              <a:buNone/>
            </a:pPr>
            <a:endParaRPr sz="3000" dirty="0">
              <a:solidFill>
                <a:srgbClr val="434343"/>
              </a:solidFill>
            </a:endParaRPr>
          </a:p>
        </p:txBody>
      </p:sp>
      <p:sp>
        <p:nvSpPr>
          <p:cNvPr id="229" name="Google Shape;229;p26"/>
          <p:cNvSpPr txBox="1">
            <a:spLocks noGrp="1"/>
          </p:cNvSpPr>
          <p:nvPr>
            <p:ph type="body" idx="2"/>
          </p:nvPr>
        </p:nvSpPr>
        <p:spPr>
          <a:xfrm>
            <a:off x="4948988" y="1409666"/>
            <a:ext cx="3886200" cy="142815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500"/>
              <a:buNone/>
            </a:pPr>
            <a:r>
              <a:rPr lang="en-US" sz="3200" b="1" dirty="0">
                <a:solidFill>
                  <a:srgbClr val="434443"/>
                </a:solidFill>
                <a:latin typeface="Neutraface Display Bold" panose="02000803040000020004" pitchFamily="50" charset="0"/>
              </a:rPr>
              <a:t>How will you get the most out of your college experience?</a:t>
            </a:r>
            <a:endParaRPr sz="3200" b="1" dirty="0">
              <a:solidFill>
                <a:srgbClr val="434443"/>
              </a:solidFill>
              <a:latin typeface="Neutraface Display Bold" panose="02000803040000020004" pitchFamily="50" charset="0"/>
            </a:endParaRPr>
          </a:p>
        </p:txBody>
      </p:sp>
      <p:sp>
        <p:nvSpPr>
          <p:cNvPr id="230" name="Google Shape;230;p26"/>
          <p:cNvSpPr txBox="1"/>
          <p:nvPr/>
        </p:nvSpPr>
        <p:spPr>
          <a:xfrm>
            <a:off x="478302" y="5872189"/>
            <a:ext cx="8411398" cy="480336"/>
          </a:xfrm>
          <a:prstGeom prst="rect">
            <a:avLst/>
          </a:prstGeom>
          <a:solidFill>
            <a:srgbClr val="5C4389"/>
          </a:solidFill>
          <a:ln>
            <a:noFill/>
          </a:ln>
        </p:spPr>
        <p:txBody>
          <a:bodyPr spcFirstLastPara="1" wrap="square" lIns="91425" tIns="45700" rIns="91425" bIns="45700" anchor="t" anchorCtr="0">
            <a:noAutofit/>
          </a:bodyPr>
          <a:lstStyle/>
          <a:p>
            <a:pPr lvl="0" algn="ctr"/>
            <a:r>
              <a:rPr lang="en-US" sz="2100" b="1"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https://www.sac.edu/StudentServices/StudentLife/Pages/default.aspx</a:t>
            </a:r>
            <a:r>
              <a:rPr lang="en-US" sz="2100" b="1" dirty="0">
                <a:solidFill>
                  <a:schemeClr val="bg1"/>
                </a:solidFill>
                <a:latin typeface="Calibri"/>
                <a:ea typeface="Calibri"/>
                <a:cs typeface="Calibri"/>
                <a:sym typeface="Calibri"/>
              </a:rPr>
              <a:t> </a:t>
            </a:r>
            <a:endParaRPr sz="1700" dirty="0">
              <a:solidFill>
                <a:schemeClr val="bg1"/>
              </a:solidFill>
            </a:endParaRPr>
          </a:p>
        </p:txBody>
      </p:sp>
      <p:pic>
        <p:nvPicPr>
          <p:cNvPr id="231" name="Google Shape;231;p26"/>
          <p:cNvPicPr preferRelativeResize="0"/>
          <p:nvPr/>
        </p:nvPicPr>
        <p:blipFill rotWithShape="1">
          <a:blip r:embed="rId4">
            <a:alphaModFix/>
          </a:blip>
          <a:srcRect/>
          <a:stretch/>
        </p:blipFill>
        <p:spPr>
          <a:xfrm>
            <a:off x="5301629" y="3293762"/>
            <a:ext cx="3180917" cy="2122488"/>
          </a:xfrm>
          <a:prstGeom prst="rect">
            <a:avLst/>
          </a:prstGeom>
          <a:noFill/>
          <a:ln>
            <a:noFill/>
          </a:ln>
          <a:effectLst>
            <a:outerShdw blurRad="190500" algn="tl" rotWithShape="0">
              <a:srgbClr val="000000">
                <a:alpha val="69803"/>
              </a:srgbClr>
            </a:outerShdw>
          </a:effectLst>
        </p:spPr>
      </p:pic>
      <p:sp>
        <p:nvSpPr>
          <p:cNvPr id="232" name="Google Shape;232;p26"/>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0743" y="773046"/>
            <a:ext cx="5027338" cy="646331"/>
          </a:xfrm>
          <a:prstGeom prst="rect">
            <a:avLst/>
          </a:prstGeom>
          <a:noFill/>
        </p:spPr>
        <p:txBody>
          <a:bodyPr wrap="none" rtlCol="0">
            <a:spAutoFit/>
          </a:bodyPr>
          <a:lstStyle/>
          <a:p>
            <a:pPr algn="ctr"/>
            <a:r>
              <a:rPr lang="en-US" sz="3600" dirty="0">
                <a:latin typeface="Neutraface Display Bold" panose="02000803040000020004" pitchFamily="50" charset="0"/>
              </a:rPr>
              <a:t>Building Bridges – </a:t>
            </a:r>
            <a:r>
              <a:rPr lang="en-US" sz="3600" dirty="0">
                <a:latin typeface="Neutraface Display Bold" panose="02000803040000020004" pitchFamily="50" charset="0"/>
                <a:hlinkClick r:id="rId11"/>
              </a:rPr>
              <a:t>sac.edu/</a:t>
            </a:r>
            <a:r>
              <a:rPr lang="en-US" sz="3600" dirty="0" err="1">
                <a:latin typeface="Neutraface Display Bold" panose="02000803040000020004" pitchFamily="50" charset="0"/>
                <a:hlinkClick r:id="rId11"/>
              </a:rPr>
              <a:t>sce</a:t>
            </a:r>
            <a:endParaRPr lang="en-US" sz="3600" dirty="0">
              <a:latin typeface="Neutraface Display Bold" panose="02000803040000020004" pitchFamily="50" charset="0"/>
            </a:endParaRPr>
          </a:p>
        </p:txBody>
      </p:sp>
      <p:sp>
        <p:nvSpPr>
          <p:cNvPr id="15" name="Google Shape;269;p30">
            <a:extLst>
              <a:ext uri="{FF2B5EF4-FFF2-40B4-BE49-F238E27FC236}">
                <a16:creationId xmlns:a16="http://schemas.microsoft.com/office/drawing/2014/main" id="{8ADF72D4-FBCD-E84A-9209-814B15AC2067}"/>
              </a:ext>
            </a:extLst>
          </p:cNvPr>
          <p:cNvSpPr/>
          <p:nvPr/>
        </p:nvSpPr>
        <p:spPr>
          <a:xfrm>
            <a:off x="0" y="6515100"/>
            <a:ext cx="9220200" cy="571500"/>
          </a:xfrm>
          <a:prstGeom prst="rect">
            <a:avLst/>
          </a:prstGeom>
          <a:solidFill>
            <a:srgbClr val="5C4289"/>
          </a:solidFill>
          <a:ln>
            <a:noFill/>
          </a:ln>
        </p:spPr>
        <p:txBody>
          <a:bodyPr spcFirstLastPara="1" wrap="square" lIns="91425" tIns="45700" rIns="91425" bIns="45700" anchor="ctr" anchorCtr="0">
            <a:noAutofit/>
          </a:bodyPr>
          <a:lstStyle/>
          <a:p>
            <a:pPr algn="ctr"/>
            <a:endParaRPr sz="1800">
              <a:solidFill>
                <a:srgbClr val="17365D"/>
              </a:solidFill>
              <a:latin typeface="Calibri"/>
              <a:cs typeface="Calibri"/>
              <a:sym typeface="Calibri"/>
            </a:endParaRPr>
          </a:p>
        </p:txBody>
      </p:sp>
      <p:sp>
        <p:nvSpPr>
          <p:cNvPr id="3" name="TextBox 2">
            <a:extLst>
              <a:ext uri="{FF2B5EF4-FFF2-40B4-BE49-F238E27FC236}">
                <a16:creationId xmlns:a16="http://schemas.microsoft.com/office/drawing/2014/main" id="{6C0644D6-F5BF-4F14-9871-7B21BD327561}"/>
              </a:ext>
            </a:extLst>
          </p:cNvPr>
          <p:cNvSpPr txBox="1"/>
          <p:nvPr/>
        </p:nvSpPr>
        <p:spPr>
          <a:xfrm>
            <a:off x="640918" y="5976135"/>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2684646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latin typeface="Neutraface Display Bold" panose="02000803040000020004" pitchFamily="50" charset="0"/>
              </a:rPr>
              <a:t>Closing Reflection</a:t>
            </a:r>
          </a:p>
        </p:txBody>
      </p:sp>
      <p:cxnSp>
        <p:nvCxnSpPr>
          <p:cNvPr id="109" name="Straight Arrow Connector 10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4" name="Google Shape;294;p32"/>
          <p:cNvSpPr txBox="1">
            <a:spLocks noGrp="1"/>
          </p:cNvSpPr>
          <p:nvPr>
            <p:ph type="body" idx="1"/>
          </p:nvPr>
        </p:nvSpPr>
        <p:spPr>
          <a:xfrm>
            <a:off x="491490" y="2575034"/>
            <a:ext cx="3840085" cy="3462228"/>
          </a:xfrm>
          <a:prstGeom prst="rect">
            <a:avLst/>
          </a:prstGeom>
        </p:spPr>
        <p:txBody>
          <a:bodyPr spcFirstLastPara="1" lIns="91425" tIns="45700" rIns="91425" bIns="45700" anchor="ctr" anchorCtr="0">
            <a:normAutofit lnSpcReduction="10000"/>
          </a:bodyPr>
          <a:lstStyle/>
          <a:p>
            <a:pPr marL="0" lvl="0" indent="0" rtl="0">
              <a:spcBef>
                <a:spcPts val="0"/>
              </a:spcBef>
              <a:spcAft>
                <a:spcPts val="0"/>
              </a:spcAft>
              <a:buNone/>
            </a:pPr>
            <a:r>
              <a:rPr lang="en-US" sz="2400" dirty="0">
                <a:latin typeface="Muli SemiBold" panose="00000700000000000000" pitchFamily="2" charset="0"/>
              </a:rPr>
              <a:t>Reflection</a:t>
            </a:r>
          </a:p>
          <a:p>
            <a:pPr marL="457200" lvl="0" indent="-419100" rtl="0">
              <a:spcBef>
                <a:spcPts val="1000"/>
              </a:spcBef>
              <a:spcAft>
                <a:spcPts val="0"/>
              </a:spcAft>
              <a:buClr>
                <a:srgbClr val="434343"/>
              </a:buClr>
              <a:buSzPts val="3000"/>
              <a:buChar char="•"/>
            </a:pPr>
            <a:r>
              <a:rPr lang="en-US" sz="2400" dirty="0">
                <a:latin typeface="Muli SemiBold" panose="00000700000000000000" pitchFamily="2" charset="0"/>
              </a:rPr>
              <a:t>What comes to mind </a:t>
            </a:r>
            <a:r>
              <a:rPr lang="en-US" sz="2400" i="1" dirty="0">
                <a:latin typeface="Muli SemiBold" panose="00000700000000000000" pitchFamily="2" charset="0"/>
              </a:rPr>
              <a:t>now</a:t>
            </a:r>
            <a:r>
              <a:rPr lang="en-US" sz="2400" dirty="0">
                <a:latin typeface="Muli SemiBold" panose="00000700000000000000" pitchFamily="2" charset="0"/>
              </a:rPr>
              <a:t> when you think about college? </a:t>
            </a:r>
          </a:p>
          <a:p>
            <a:pPr marL="38100" lvl="0" indent="0" rtl="0">
              <a:spcBef>
                <a:spcPts val="1000"/>
              </a:spcBef>
              <a:spcAft>
                <a:spcPts val="0"/>
              </a:spcAft>
              <a:buClr>
                <a:srgbClr val="434343"/>
              </a:buClr>
              <a:buSzPts val="3000"/>
              <a:buNone/>
            </a:pPr>
            <a:endParaRPr lang="en-US" sz="2400" dirty="0">
              <a:latin typeface="Muli SemiBold" panose="00000700000000000000" pitchFamily="2" charset="0"/>
            </a:endParaRPr>
          </a:p>
          <a:p>
            <a:pPr marL="457200" lvl="0" indent="-419100" rtl="0">
              <a:spcBef>
                <a:spcPts val="0"/>
              </a:spcBef>
              <a:spcAft>
                <a:spcPts val="0"/>
              </a:spcAft>
              <a:buClr>
                <a:srgbClr val="434343"/>
              </a:buClr>
              <a:buSzPts val="3000"/>
              <a:buChar char="•"/>
            </a:pPr>
            <a:r>
              <a:rPr lang="en-US" sz="2400" dirty="0">
                <a:latin typeface="Muli SemiBold" panose="00000700000000000000" pitchFamily="2" charset="0"/>
              </a:rPr>
              <a:t>What are some things you heard from today that could help you be successful in college?</a:t>
            </a:r>
            <a:r>
              <a:rPr lang="en-US" sz="2400" dirty="0"/>
              <a:t> </a:t>
            </a: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CC92F8E2-8BCF-1E42-882D-B087DB8E5C19}"/>
              </a:ext>
            </a:extLst>
          </p:cNvPr>
          <p:cNvPicPr>
            <a:picLocks noChangeAspect="1"/>
          </p:cNvPicPr>
          <p:nvPr/>
        </p:nvPicPr>
        <p:blipFill rotWithShape="1">
          <a:blip r:embed="rId3"/>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33"/>
          <p:cNvSpPr/>
          <p:nvPr/>
        </p:nvSpPr>
        <p:spPr>
          <a:xfrm>
            <a:off x="0" y="466129"/>
            <a:ext cx="4851603" cy="5925741"/>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r="13200"/>
          <a:stretch/>
        </p:blipFill>
        <p:spPr>
          <a:xfrm>
            <a:off x="0" y="466129"/>
            <a:ext cx="9144000" cy="5925741"/>
          </a:xfrm>
          <a:prstGeom prst="rect">
            <a:avLst/>
          </a:prstGeom>
          <a:noFill/>
          <a:ln>
            <a:noFill/>
          </a:ln>
        </p:spPr>
      </p:pic>
      <p:sp>
        <p:nvSpPr>
          <p:cNvPr id="304" name="Google Shape;304;p33"/>
          <p:cNvSpPr/>
          <p:nvPr/>
        </p:nvSpPr>
        <p:spPr>
          <a:xfrm>
            <a:off x="0" y="1186286"/>
            <a:ext cx="4320692" cy="4666770"/>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5" name="Google Shape;305;p33"/>
          <p:cNvPicPr preferRelativeResize="0"/>
          <p:nvPr/>
        </p:nvPicPr>
        <p:blipFill rotWithShape="1">
          <a:blip r:embed="rId4">
            <a:alphaModFix/>
          </a:blip>
          <a:srcRect r="4454" b="-4"/>
          <a:stretch/>
        </p:blipFill>
        <p:spPr>
          <a:xfrm>
            <a:off x="20" y="1351210"/>
            <a:ext cx="4180350" cy="4375387"/>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06" name="Google Shape;306;p33"/>
          <p:cNvSpPr txBox="1">
            <a:spLocks noGrp="1"/>
          </p:cNvSpPr>
          <p:nvPr>
            <p:ph type="body" idx="1"/>
          </p:nvPr>
        </p:nvSpPr>
        <p:spPr>
          <a:xfrm>
            <a:off x="4974330" y="2673512"/>
            <a:ext cx="3733184" cy="27294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400"/>
              <a:buNone/>
            </a:pPr>
            <a:r>
              <a:rPr lang="en-US" sz="6000" b="1" dirty="0">
                <a:solidFill>
                  <a:srgbClr val="000000"/>
                </a:solidFill>
                <a:latin typeface="Neutraface Display Bold" panose="02000803040000020004" pitchFamily="50" charset="0"/>
                <a:sym typeface="Calibri"/>
              </a:rPr>
              <a:t>Questions?</a:t>
            </a:r>
            <a:endParaRPr sz="3600" dirty="0">
              <a:latin typeface="Neutraface Display Bold" panose="02000803040000020004" pitchFamily="50" charset="0"/>
            </a:endParaRPr>
          </a:p>
          <a:p>
            <a:pPr marL="0" lvl="0" indent="0" algn="l" rtl="0">
              <a:spcBef>
                <a:spcPts val="300"/>
              </a:spcBef>
              <a:spcAft>
                <a:spcPts val="0"/>
              </a:spcAft>
              <a:buClr>
                <a:srgbClr val="000000"/>
              </a:buClr>
              <a:buSzPts val="1500"/>
              <a:buNone/>
            </a:pPr>
            <a:r>
              <a:rPr lang="en-US" sz="1500" dirty="0">
                <a:solidFill>
                  <a:srgbClr val="000000"/>
                </a:solidFill>
                <a:latin typeface="Calibri"/>
                <a:ea typeface="Calibri"/>
                <a:cs typeface="Calibri"/>
                <a:sym typeface="Calibri"/>
              </a:rPr>
              <a:t> </a:t>
            </a:r>
            <a:endParaRPr dirty="0"/>
          </a:p>
        </p:txBody>
      </p:sp>
      <p:sp>
        <p:nvSpPr>
          <p:cNvPr id="307" name="Google Shape;307;p33"/>
          <p:cNvSpPr/>
          <p:nvPr/>
        </p:nvSpPr>
        <p:spPr>
          <a:xfrm>
            <a:off x="0" y="6515100"/>
            <a:ext cx="9144000" cy="435651"/>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FF0000"/>
              </a:buClr>
              <a:buSzPts val="4400"/>
              <a:buFont typeface="Calibri"/>
              <a:buNone/>
            </a:pPr>
            <a:r>
              <a:rPr lang="en-US" b="1" dirty="0">
                <a:solidFill>
                  <a:srgbClr val="5C4389"/>
                </a:solidFill>
                <a:latin typeface="Neutraface Display Bold" panose="02000803040000020004" pitchFamily="50" charset="0"/>
              </a:rPr>
              <a:t>What is next?</a:t>
            </a:r>
            <a:r>
              <a:rPr lang="en-US" dirty="0">
                <a:solidFill>
                  <a:srgbClr val="5C4389"/>
                </a:solidFill>
                <a:latin typeface="Calibri"/>
                <a:ea typeface="Calibri"/>
                <a:cs typeface="Calibri"/>
                <a:sym typeface="Calibri"/>
              </a:rPr>
              <a:t> </a:t>
            </a:r>
            <a:endParaRPr dirty="0">
              <a:solidFill>
                <a:srgbClr val="5C4389"/>
              </a:solidFill>
            </a:endParaRPr>
          </a:p>
        </p:txBody>
      </p:sp>
      <p:sp>
        <p:nvSpPr>
          <p:cNvPr id="314" name="Google Shape;314;p34"/>
          <p:cNvSpPr txBox="1">
            <a:spLocks noGrp="1"/>
          </p:cNvSpPr>
          <p:nvPr>
            <p:ph type="body" idx="1"/>
          </p:nvPr>
        </p:nvSpPr>
        <p:spPr>
          <a:xfrm>
            <a:off x="363149" y="1015826"/>
            <a:ext cx="8654241" cy="5146819"/>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5C4289"/>
                </a:solidFill>
                <a:latin typeface="Muli SemiBold" panose="00000700000000000000" pitchFamily="2" charset="0"/>
              </a:rPr>
              <a:t>Career and Academic Pathway Exploration Month</a:t>
            </a:r>
          </a:p>
          <a:p>
            <a:pPr marL="0" lvl="0" indent="0" algn="ctr" rtl="0">
              <a:lnSpc>
                <a:spcPct val="90000"/>
              </a:lnSpc>
              <a:spcBef>
                <a:spcPts val="560"/>
              </a:spcBef>
              <a:spcAft>
                <a:spcPts val="0"/>
              </a:spcAft>
              <a:buClr>
                <a:srgbClr val="FF0000"/>
              </a:buClr>
              <a:buSzPts val="2800"/>
              <a:buNone/>
            </a:pPr>
            <a:r>
              <a:rPr lang="en-US" sz="2000" b="1" dirty="0">
                <a:solidFill>
                  <a:schemeClr val="tx1"/>
                </a:solidFill>
                <a:latin typeface="Muli SemiBold" panose="00000700000000000000" pitchFamily="2" charset="0"/>
              </a:rPr>
              <a:t>Learn more about majors and careers related to your area of interest</a:t>
            </a:r>
          </a:p>
          <a:p>
            <a:pPr marL="0" lvl="0" indent="0" algn="l" rtl="0">
              <a:spcBef>
                <a:spcPts val="560"/>
              </a:spcBef>
              <a:spcAft>
                <a:spcPts val="0"/>
              </a:spcAft>
              <a:buClr>
                <a:srgbClr val="FF0000"/>
              </a:buClr>
              <a:buSzPts val="2800"/>
              <a:buNone/>
            </a:pPr>
            <a:endParaRPr lang="en-US" sz="1400" dirty="0">
              <a:solidFill>
                <a:schemeClr val="tx1"/>
              </a:solidFill>
              <a:latin typeface="Muli SemiBold" panose="00000700000000000000" pitchFamily="2" charset="0"/>
            </a:endParaRP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September: </a:t>
            </a:r>
            <a:r>
              <a:rPr lang="en-US" sz="1600" dirty="0">
                <a:highlight>
                  <a:srgbClr val="FFFF00"/>
                </a:highlight>
                <a:latin typeface="Muli SemiBold" panose="00000700000000000000" pitchFamily="2" charset="0"/>
              </a:rPr>
              <a:t>Creating Our World </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October: </a:t>
            </a:r>
            <a:r>
              <a:rPr lang="en-US" sz="1600" dirty="0">
                <a:highlight>
                  <a:srgbClr val="FFFF00"/>
                </a:highlight>
                <a:latin typeface="Muli SemiBold" panose="00000700000000000000" pitchFamily="2" charset="0"/>
              </a:rPr>
              <a:t>People, Ideas, &amp; Culture</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November: </a:t>
            </a:r>
            <a:r>
              <a:rPr lang="en-US" sz="1600" dirty="0">
                <a:highlight>
                  <a:srgbClr val="FFFF00"/>
                </a:highlight>
                <a:latin typeface="Muli SemiBold" panose="00000700000000000000" pitchFamily="2" charset="0"/>
              </a:rPr>
              <a:t>Future Educators </a:t>
            </a:r>
          </a:p>
          <a:p>
            <a:pPr marL="0" lvl="0" indent="0" algn="l" rtl="0">
              <a:spcBef>
                <a:spcPts val="0"/>
              </a:spcBef>
              <a:spcAft>
                <a:spcPts val="0"/>
              </a:spcAft>
              <a:buClr>
                <a:srgbClr val="FF0000"/>
              </a:buClr>
              <a:buSzPts val="2800"/>
              <a:buNone/>
            </a:pPr>
            <a:r>
              <a:rPr lang="en-US" sz="1600" b="1" dirty="0">
                <a:latin typeface="Muli SemiBold" panose="00000700000000000000" pitchFamily="2" charset="0"/>
              </a:rPr>
              <a:t>February: </a:t>
            </a:r>
            <a:r>
              <a:rPr lang="en-US" sz="1600" dirty="0">
                <a:latin typeface="Muli SemiBold" panose="00000700000000000000" pitchFamily="2" charset="0"/>
              </a:rPr>
              <a:t>Money Matters </a:t>
            </a:r>
          </a:p>
          <a:p>
            <a:pPr marL="0" lvl="0" indent="0" algn="l" rtl="0">
              <a:spcBef>
                <a:spcPts val="0"/>
              </a:spcBef>
              <a:spcAft>
                <a:spcPts val="0"/>
              </a:spcAft>
              <a:buClr>
                <a:srgbClr val="FF0000"/>
              </a:buClr>
              <a:buSzPts val="2800"/>
              <a:buNone/>
            </a:pPr>
            <a:r>
              <a:rPr lang="en-US" sz="1600" b="1" dirty="0">
                <a:latin typeface="Muli SemiBold" panose="00000700000000000000" pitchFamily="2" charset="0"/>
              </a:rPr>
              <a:t>March</a:t>
            </a:r>
            <a:r>
              <a:rPr lang="en-US" sz="1600" dirty="0">
                <a:latin typeface="Muli SemiBold" panose="00000700000000000000" pitchFamily="2" charset="0"/>
              </a:rPr>
              <a:t>: Design, Make &amp; Move </a:t>
            </a:r>
          </a:p>
          <a:p>
            <a:pPr marL="0" lvl="0" indent="0" algn="l" rtl="0">
              <a:spcBef>
                <a:spcPts val="0"/>
              </a:spcBef>
              <a:spcAft>
                <a:spcPts val="0"/>
              </a:spcAft>
              <a:buClr>
                <a:srgbClr val="FF0000"/>
              </a:buClr>
              <a:buSzPts val="2800"/>
              <a:buNone/>
            </a:pPr>
            <a:r>
              <a:rPr lang="en-US" sz="1600" b="1" dirty="0">
                <a:latin typeface="Muli SemiBold" panose="00000700000000000000" pitchFamily="2" charset="0"/>
              </a:rPr>
              <a:t>April: </a:t>
            </a:r>
            <a:r>
              <a:rPr lang="en-US" sz="1600" dirty="0">
                <a:latin typeface="Muli SemiBold" panose="00000700000000000000" pitchFamily="2" charset="0"/>
              </a:rPr>
              <a:t>STEM</a:t>
            </a:r>
          </a:p>
          <a:p>
            <a:pPr marL="0" lvl="0" indent="0" algn="l" rtl="0">
              <a:spcBef>
                <a:spcPts val="0"/>
              </a:spcBef>
              <a:spcAft>
                <a:spcPts val="0"/>
              </a:spcAft>
              <a:buClr>
                <a:srgbClr val="FF0000"/>
              </a:buClr>
              <a:buSzPts val="2800"/>
              <a:buNone/>
            </a:pPr>
            <a:r>
              <a:rPr lang="en-US" sz="1600" b="1" dirty="0">
                <a:latin typeface="Muli SemiBold" panose="00000700000000000000" pitchFamily="2" charset="0"/>
              </a:rPr>
              <a:t>May: </a:t>
            </a:r>
            <a:r>
              <a:rPr lang="en-US" sz="1600" dirty="0">
                <a:latin typeface="Muli SemiBold" panose="00000700000000000000" pitchFamily="2" charset="0"/>
              </a:rPr>
              <a:t>Helping Others </a:t>
            </a:r>
          </a:p>
          <a:p>
            <a:pPr marL="0" lvl="0" indent="0" algn="l" rtl="0">
              <a:spcBef>
                <a:spcPts val="0"/>
              </a:spcBef>
              <a:spcAft>
                <a:spcPts val="0"/>
              </a:spcAft>
              <a:buClr>
                <a:srgbClr val="FF0000"/>
              </a:buClr>
              <a:buSzPts val="2800"/>
              <a:buNone/>
            </a:pPr>
            <a:endParaRPr lang="en-US" sz="1200" dirty="0">
              <a:latin typeface="Muli SemiBold" panose="00000700000000000000" pitchFamily="2" charset="0"/>
            </a:endParaRPr>
          </a:p>
          <a:p>
            <a:pPr marL="0" lvl="0" indent="0" algn="l" rtl="0">
              <a:spcBef>
                <a:spcPts val="0"/>
              </a:spcBef>
              <a:spcAft>
                <a:spcPts val="0"/>
              </a:spcAft>
              <a:buClr>
                <a:srgbClr val="FF0000"/>
              </a:buClr>
              <a:buSzPts val="2800"/>
              <a:buNone/>
            </a:pPr>
            <a:endParaRPr sz="1200" dirty="0">
              <a:latin typeface="Muli SemiBold" panose="00000700000000000000" pitchFamily="2" charset="0"/>
            </a:endParaRPr>
          </a:p>
          <a:p>
            <a:pPr marL="0" lvl="0" indent="0" algn="l" rtl="0">
              <a:lnSpc>
                <a:spcPct val="90000"/>
              </a:lnSpc>
              <a:spcBef>
                <a:spcPts val="260"/>
              </a:spcBef>
              <a:spcAft>
                <a:spcPts val="0"/>
              </a:spcAft>
              <a:buNone/>
            </a:pPr>
            <a:r>
              <a:rPr lang="en-US" sz="1800" b="1" dirty="0">
                <a:solidFill>
                  <a:schemeClr val="tx1"/>
                </a:solidFill>
                <a:latin typeface="Muli SemiBold" panose="00000700000000000000" pitchFamily="2" charset="0"/>
              </a:rPr>
              <a:t>Additional Support Services</a:t>
            </a:r>
            <a:endParaRPr lang="en-US" sz="1800" b="1" dirty="0">
              <a:solidFill>
                <a:schemeClr val="tx1"/>
              </a:solidFill>
              <a:highlight>
                <a:srgbClr val="FFFF00"/>
              </a:highlight>
              <a:latin typeface="Muli SemiBold" panose="00000700000000000000" pitchFamily="2" charset="0"/>
            </a:endParaRPr>
          </a:p>
          <a:p>
            <a:pPr marL="457200" lvl="0" indent="-311150" algn="l" rtl="0">
              <a:spcBef>
                <a:spcPts val="480"/>
              </a:spcBef>
              <a:spcAft>
                <a:spcPts val="0"/>
              </a:spcAft>
              <a:buSzPts val="1300"/>
              <a:buChar char="•"/>
            </a:pPr>
            <a:r>
              <a:rPr lang="en-US" sz="1400" dirty="0">
                <a:latin typeface="Muli SemiBold" panose="00000700000000000000" pitchFamily="2" charset="0"/>
              </a:rPr>
              <a:t>Counseling – </a:t>
            </a:r>
            <a:r>
              <a:rPr lang="en-US" sz="1400" dirty="0">
                <a:latin typeface="Muli SemiBold" panose="00000700000000000000" pitchFamily="2" charset="0"/>
                <a:hlinkClick r:id="rId3"/>
              </a:rPr>
              <a:t>Click here</a:t>
            </a:r>
            <a:endParaRPr lang="en-US" sz="1400" dirty="0">
              <a:latin typeface="Muli SemiBold" panose="00000700000000000000" pitchFamily="2" charset="0"/>
            </a:endParaRPr>
          </a:p>
          <a:p>
            <a:pPr lvl="0" indent="-311150">
              <a:spcBef>
                <a:spcPts val="0"/>
              </a:spcBef>
              <a:buSzPts val="1300"/>
            </a:pPr>
            <a:r>
              <a:rPr lang="en-US" sz="1400" dirty="0">
                <a:latin typeface="Muli SemiBold" panose="00000700000000000000" pitchFamily="2" charset="0"/>
              </a:rPr>
              <a:t>Career Center - </a:t>
            </a:r>
            <a:r>
              <a:rPr lang="en-US" sz="1400" dirty="0">
                <a:latin typeface="Muli SemiBold" panose="00000700000000000000" pitchFamily="2" charset="0"/>
                <a:hlinkClick r:id="rId4"/>
              </a:rPr>
              <a:t>Click here</a:t>
            </a:r>
            <a:endParaRPr sz="1400" dirty="0">
              <a:latin typeface="Muli SemiBold" panose="00000700000000000000" pitchFamily="2" charset="0"/>
            </a:endParaRPr>
          </a:p>
          <a:p>
            <a:pPr marL="457200" lvl="0" indent="-311150" algn="l" rtl="0">
              <a:spcBef>
                <a:spcPts val="0"/>
              </a:spcBef>
              <a:spcAft>
                <a:spcPts val="0"/>
              </a:spcAft>
              <a:buSzPts val="1300"/>
              <a:buChar char="•"/>
            </a:pPr>
            <a:r>
              <a:rPr lang="en-US" sz="1400" dirty="0">
                <a:latin typeface="Muli SemiBold" panose="00000700000000000000" pitchFamily="2" charset="0"/>
              </a:rPr>
              <a:t>Transfer Center – </a:t>
            </a:r>
            <a:r>
              <a:rPr lang="en-US" sz="1400" dirty="0">
                <a:latin typeface="Muli SemiBold" panose="00000700000000000000" pitchFamily="2" charset="0"/>
                <a:hlinkClick r:id="rId5"/>
              </a:rPr>
              <a:t>Click here</a:t>
            </a:r>
            <a:endParaRPr sz="1400" dirty="0">
              <a:latin typeface="Muli SemiBold" panose="00000700000000000000" pitchFamily="2" charset="0"/>
            </a:endParaRPr>
          </a:p>
          <a:p>
            <a:pPr marL="457200" lvl="0" indent="-311150" algn="l" rtl="0">
              <a:spcBef>
                <a:spcPts val="0"/>
              </a:spcBef>
              <a:spcAft>
                <a:spcPts val="0"/>
              </a:spcAft>
              <a:buSzPts val="1300"/>
              <a:buChar char="•"/>
            </a:pPr>
            <a:r>
              <a:rPr lang="en-US" sz="1400" dirty="0">
                <a:latin typeface="Muli SemiBold" panose="00000700000000000000" pitchFamily="2" charset="0"/>
              </a:rPr>
              <a:t>Library – </a:t>
            </a:r>
            <a:r>
              <a:rPr lang="en-US" sz="1400" dirty="0">
                <a:latin typeface="Muli SemiBold" panose="00000700000000000000" pitchFamily="2" charset="0"/>
                <a:hlinkClick r:id="rId6"/>
              </a:rPr>
              <a:t>Click here</a:t>
            </a:r>
            <a:endParaRPr sz="1400" dirty="0">
              <a:latin typeface="Muli SemiBold" panose="00000700000000000000" pitchFamily="2" charset="0"/>
            </a:endParaRPr>
          </a:p>
          <a:p>
            <a:pPr marL="457200" lvl="0" indent="-311150" algn="l" rtl="0">
              <a:spcBef>
                <a:spcPts val="0"/>
              </a:spcBef>
              <a:spcAft>
                <a:spcPts val="0"/>
              </a:spcAft>
              <a:buSzPts val="1300"/>
              <a:buChar char="•"/>
            </a:pPr>
            <a:r>
              <a:rPr lang="en-US" sz="1400" dirty="0">
                <a:latin typeface="Muli SemiBold" panose="00000700000000000000" pitchFamily="2" charset="0"/>
              </a:rPr>
              <a:t>Health &amp; Wellness – </a:t>
            </a:r>
            <a:r>
              <a:rPr lang="en-US" sz="1400" dirty="0">
                <a:latin typeface="Muli SemiBold" panose="00000700000000000000" pitchFamily="2" charset="0"/>
                <a:hlinkClick r:id="rId7"/>
              </a:rPr>
              <a:t>Click here</a:t>
            </a:r>
            <a:endParaRPr sz="1400" dirty="0">
              <a:latin typeface="Muli SemiBold" panose="00000700000000000000" pitchFamily="2" charset="0"/>
            </a:endParaRPr>
          </a:p>
          <a:p>
            <a:pPr marL="457200" lvl="0" indent="-311150" algn="l" rtl="0">
              <a:lnSpc>
                <a:spcPct val="90000"/>
              </a:lnSpc>
              <a:spcBef>
                <a:spcPts val="0"/>
              </a:spcBef>
              <a:spcAft>
                <a:spcPts val="0"/>
              </a:spcAft>
              <a:buSzPts val="1300"/>
              <a:buChar char="•"/>
            </a:pPr>
            <a:r>
              <a:rPr lang="en-US" sz="1400" dirty="0">
                <a:latin typeface="Muli SemiBold" panose="00000700000000000000" pitchFamily="2" charset="0"/>
              </a:rPr>
              <a:t>Disability Resource Center</a:t>
            </a:r>
            <a:r>
              <a:rPr lang="en-US" sz="1400" b="1" dirty="0">
                <a:solidFill>
                  <a:srgbClr val="5C4389"/>
                </a:solidFill>
                <a:latin typeface="Muli SemiBold" panose="00000700000000000000" pitchFamily="2" charset="0"/>
              </a:rPr>
              <a:t> – </a:t>
            </a:r>
            <a:r>
              <a:rPr lang="en-US" sz="1400" b="1" dirty="0">
                <a:solidFill>
                  <a:srgbClr val="5C4389"/>
                </a:solidFill>
                <a:latin typeface="Muli SemiBold" panose="00000700000000000000" pitchFamily="2" charset="0"/>
                <a:hlinkClick r:id="rId8"/>
              </a:rPr>
              <a:t>Click here </a:t>
            </a:r>
            <a:endParaRPr sz="1600" b="1" dirty="0">
              <a:solidFill>
                <a:srgbClr val="5C4389"/>
              </a:solidFill>
              <a:latin typeface="Muli SemiBold" panose="00000700000000000000" pitchFamily="2" charset="0"/>
            </a:endParaRPr>
          </a:p>
        </p:txBody>
      </p:sp>
      <p:sp>
        <p:nvSpPr>
          <p:cNvPr id="318" name="Google Shape;318;p34"/>
          <p:cNvSpPr/>
          <p:nvPr/>
        </p:nvSpPr>
        <p:spPr>
          <a:xfrm>
            <a:off x="0" y="6422349"/>
            <a:ext cx="9144000" cy="435651"/>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4500" b="1" dirty="0">
                <a:solidFill>
                  <a:srgbClr val="7030A0"/>
                </a:solidFill>
                <a:latin typeface="Neutraface Display Titling" panose="02000600040000020004" pitchFamily="50" charset="0"/>
              </a:rPr>
              <a:t>How to Use Zoom</a:t>
            </a:r>
          </a:p>
        </p:txBody>
      </p:sp>
      <p:pic>
        <p:nvPicPr>
          <p:cNvPr id="103" name="Google Shape;103;p14" descr="A close up of a logo&#10;&#10;Description automatically generated"/>
          <p:cNvPicPr preferRelativeResize="0"/>
          <p:nvPr/>
        </p:nvPicPr>
        <p:blipFill rotWithShape="1">
          <a:blip r:embed="rId3"/>
          <a:srcRect l="4851" r="20680" b="1"/>
          <a:stretch/>
        </p:blipFill>
        <p:spPr>
          <a:xfrm>
            <a:off x="379891" y="-527023"/>
            <a:ext cx="3036093" cy="5575828"/>
          </a:xfrm>
          <a:prstGeom prst="rect">
            <a:avLst/>
          </a:prstGeom>
          <a:noFill/>
        </p:spPr>
      </p:pic>
      <p:sp>
        <p:nvSpPr>
          <p:cNvPr id="117" name="Rectangle 116">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9" name="Rectangle 1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SemiBold" panose="000007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SemiBold" panose="000007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Slow down</a:t>
            </a:r>
          </a:p>
        </p:txBody>
      </p:sp>
      <p:sp>
        <p:nvSpPr>
          <p:cNvPr id="101" name="Google Shape;101;p14"/>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4C41-B92B-4EA7-9A5D-A463E6237FA8}"/>
              </a:ext>
            </a:extLst>
          </p:cNvPr>
          <p:cNvSpPr>
            <a:spLocks noGrp="1"/>
          </p:cNvSpPr>
          <p:nvPr>
            <p:ph type="title"/>
          </p:nvPr>
        </p:nvSpPr>
        <p:spPr>
          <a:xfrm>
            <a:off x="457200" y="2286000"/>
            <a:ext cx="8229600" cy="1143000"/>
          </a:xfrm>
        </p:spPr>
        <p:txBody>
          <a:bodyPr/>
          <a:lstStyle/>
          <a:p>
            <a:r>
              <a:rPr lang="en-US" dirty="0">
                <a:solidFill>
                  <a:srgbClr val="7030A0"/>
                </a:solidFill>
                <a:latin typeface="Neutraface Display Bold" panose="02000803040000020004" pitchFamily="50" charset="0"/>
              </a:rPr>
              <a:t>Post in the Chat How We Can Best Contact You.</a:t>
            </a:r>
          </a:p>
        </p:txBody>
      </p:sp>
      <p:sp>
        <p:nvSpPr>
          <p:cNvPr id="5" name="Google Shape;94;p13">
            <a:extLst>
              <a:ext uri="{FF2B5EF4-FFF2-40B4-BE49-F238E27FC236}">
                <a16:creationId xmlns:a16="http://schemas.microsoft.com/office/drawing/2014/main" id="{9BED50F0-6F53-4FA3-9431-A5C7DCD5F074}"/>
              </a:ext>
            </a:extLst>
          </p:cNvPr>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55587607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37"/>
          <p:cNvSpPr txBox="1"/>
          <p:nvPr/>
        </p:nvSpPr>
        <p:spPr>
          <a:xfrm>
            <a:off x="4081036" y="1150439"/>
            <a:ext cx="5092652" cy="5364661"/>
          </a:xfrm>
          <a:prstGeom prst="rect">
            <a:avLst/>
          </a:prstGeom>
          <a:solidFill>
            <a:srgbClr val="D9D2E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nSpc>
                <a:spcPct val="200000"/>
              </a:lnSpc>
              <a:spcBef>
                <a:spcPts val="600"/>
              </a:spcBef>
            </a:pPr>
            <a:endParaRPr lang="en-US" sz="3200" b="1" dirty="0">
              <a:solidFill>
                <a:srgbClr val="434343"/>
              </a:solidFill>
              <a:latin typeface="Calibri"/>
              <a:cs typeface="Calibri"/>
            </a:endParaRPr>
          </a:p>
          <a:p>
            <a:pPr>
              <a:lnSpc>
                <a:spcPct val="200000"/>
              </a:lnSpc>
              <a:spcBef>
                <a:spcPts val="600"/>
              </a:spcBef>
            </a:pPr>
            <a:endParaRPr lang="en-US" sz="3200" b="1" dirty="0">
              <a:solidFill>
                <a:srgbClr val="434343"/>
              </a:solidFill>
              <a:latin typeface="Calibri"/>
              <a:cs typeface="Calibri"/>
            </a:endParaRPr>
          </a:p>
          <a:p>
            <a:pPr>
              <a:lnSpc>
                <a:spcPct val="200000"/>
              </a:lnSpc>
              <a:spcBef>
                <a:spcPts val="600"/>
              </a:spcBef>
            </a:pPr>
            <a:r>
              <a:rPr lang="en-US" sz="2400" b="1" dirty="0">
                <a:solidFill>
                  <a:srgbClr val="434343"/>
                </a:solidFill>
                <a:latin typeface="Muli SemiBold" panose="00000700000000000000" pitchFamily="2" charset="0"/>
                <a:cs typeface="Calibri"/>
              </a:rPr>
              <a:t>General Questions: </a:t>
            </a:r>
            <a:r>
              <a:rPr lang="en-US" sz="2400" b="1" u="sng" dirty="0">
                <a:solidFill>
                  <a:schemeClr val="bg2"/>
                </a:solidFill>
                <a:latin typeface="Muli SemiBold" panose="00000700000000000000" pitchFamily="2" charset="0"/>
                <a:cs typeface="Calibri"/>
                <a:hlinkClick r:id="rId3"/>
              </a:rPr>
              <a:t>sac.edu</a:t>
            </a:r>
            <a:endParaRPr lang="en-US" sz="2400" dirty="0">
              <a:solidFill>
                <a:schemeClr val="bg2"/>
              </a:solidFill>
              <a:latin typeface="Muli SemiBold" panose="00000700000000000000" pitchFamily="2" charset="0"/>
            </a:endParaRPr>
          </a:p>
          <a:p>
            <a:pPr>
              <a:lnSpc>
                <a:spcPct val="200000"/>
              </a:lnSpc>
              <a:spcBef>
                <a:spcPts val="600"/>
              </a:spcBef>
            </a:pPr>
            <a:r>
              <a:rPr lang="en-US" sz="2400" b="1" dirty="0">
                <a:solidFill>
                  <a:srgbClr val="434343"/>
                </a:solidFill>
                <a:latin typeface="Muli SemiBold" panose="00000700000000000000" pitchFamily="2" charset="0"/>
                <a:cs typeface="Calibri"/>
                <a:sym typeface="Calibri"/>
              </a:rPr>
              <a:t>Financial Aid: </a:t>
            </a:r>
            <a:r>
              <a:rPr lang="en-US" sz="2400" b="1" u="sng" dirty="0">
                <a:solidFill>
                  <a:schemeClr val="bg2"/>
                </a:solidFill>
                <a:latin typeface="Muli SemiBold" panose="00000700000000000000" pitchFamily="2" charset="0"/>
                <a:cs typeface="Calibri"/>
                <a:sym typeface="Calibri"/>
                <a:hlinkClick r:id="rId4"/>
              </a:rPr>
              <a:t>sac.edu/</a:t>
            </a:r>
            <a:r>
              <a:rPr lang="en-US" sz="2400" b="1" u="sng" dirty="0" err="1">
                <a:solidFill>
                  <a:schemeClr val="bg2"/>
                </a:solidFill>
                <a:latin typeface="Muli SemiBold" panose="00000700000000000000" pitchFamily="2" charset="0"/>
                <a:cs typeface="Calibri"/>
                <a:sym typeface="Calibri"/>
                <a:hlinkClick r:id="rId4"/>
              </a:rPr>
              <a:t>financialaid</a:t>
            </a:r>
            <a:endParaRPr lang="en-US" sz="2400" b="1" u="sng" dirty="0">
              <a:solidFill>
                <a:schemeClr val="bg2"/>
              </a:solidFill>
              <a:latin typeface="Muli SemiBold" panose="00000700000000000000" pitchFamily="2" charset="0"/>
              <a:cs typeface="Calibri"/>
            </a:endParaRPr>
          </a:p>
          <a:p>
            <a:pPr>
              <a:lnSpc>
                <a:spcPct val="200000"/>
              </a:lnSpc>
              <a:spcBef>
                <a:spcPts val="600"/>
              </a:spcBef>
            </a:pPr>
            <a:r>
              <a:rPr lang="en-US" sz="2400" b="1" dirty="0">
                <a:solidFill>
                  <a:srgbClr val="434343"/>
                </a:solidFill>
                <a:latin typeface="Muli SemiBold" panose="00000700000000000000" pitchFamily="2" charset="0"/>
                <a:cs typeface="Calibri"/>
              </a:rPr>
              <a:t>Counseling: </a:t>
            </a:r>
            <a:r>
              <a:rPr lang="en-US" sz="2400" b="1" dirty="0">
                <a:solidFill>
                  <a:schemeClr val="bg2"/>
                </a:solidFill>
                <a:latin typeface="Muli SemiBold" panose="00000700000000000000" pitchFamily="2" charset="0"/>
                <a:cs typeface="Calibri"/>
                <a:hlinkClick r:id="rId5"/>
              </a:rPr>
              <a:t>sac.edu/counselin</a:t>
            </a:r>
            <a:r>
              <a:rPr lang="en-US" sz="2400" b="1" dirty="0">
                <a:solidFill>
                  <a:srgbClr val="434343"/>
                </a:solidFill>
                <a:latin typeface="Muli SemiBold" panose="00000700000000000000" pitchFamily="2" charset="0"/>
                <a:cs typeface="Calibri"/>
                <a:hlinkClick r:id="rId5"/>
              </a:rPr>
              <a:t>g</a:t>
            </a:r>
            <a:endParaRPr lang="en-US" sz="2400" b="1" dirty="0">
              <a:solidFill>
                <a:srgbClr val="434343"/>
              </a:solidFill>
              <a:latin typeface="Muli SemiBold" panose="00000700000000000000" pitchFamily="2" charset="0"/>
              <a:cs typeface="Calibri"/>
            </a:endParaRPr>
          </a:p>
          <a:p>
            <a:pPr>
              <a:lnSpc>
                <a:spcPct val="200000"/>
              </a:lnSpc>
              <a:spcBef>
                <a:spcPts val="600"/>
              </a:spcBef>
            </a:pPr>
            <a:r>
              <a:rPr lang="en-US" sz="2400" b="1" dirty="0">
                <a:solidFill>
                  <a:srgbClr val="434343"/>
                </a:solidFill>
                <a:latin typeface="Muli SemiBold" panose="00000700000000000000" pitchFamily="2" charset="0"/>
                <a:cs typeface="Calibri"/>
              </a:rPr>
              <a:t>Guided Pathways: </a:t>
            </a:r>
            <a:r>
              <a:rPr lang="en-US" sz="2400" b="1" dirty="0">
                <a:solidFill>
                  <a:srgbClr val="434343"/>
                </a:solidFill>
                <a:latin typeface="Muli SemiBold" panose="00000700000000000000" pitchFamily="2" charset="0"/>
                <a:cs typeface="Calibri"/>
                <a:hlinkClick r:id="rId6"/>
              </a:rPr>
              <a:t>sac</a:t>
            </a:r>
            <a:r>
              <a:rPr lang="en-US" sz="2400" b="1" dirty="0">
                <a:solidFill>
                  <a:srgbClr val="434343"/>
                </a:solidFill>
                <a:latin typeface="Muli SemiBold" panose="00000700000000000000" pitchFamily="2" charset="0"/>
                <a:cs typeface="Calibri"/>
                <a:sym typeface="Calibri"/>
                <a:hlinkClick r:id="rId6"/>
              </a:rPr>
              <a:t>.edu/pathways</a:t>
            </a:r>
            <a:endParaRPr lang="en-US" sz="2400" dirty="0">
              <a:solidFill>
                <a:srgbClr val="434343"/>
              </a:solidFill>
              <a:latin typeface="Muli SemiBold" panose="00000700000000000000" pitchFamily="2" charset="0"/>
            </a:endParaRPr>
          </a:p>
          <a:p>
            <a:pPr algn="ctr">
              <a:lnSpc>
                <a:spcPct val="200000"/>
              </a:lnSpc>
              <a:spcBef>
                <a:spcPts val="600"/>
              </a:spcBef>
            </a:pPr>
            <a:endParaRPr lang="en-US" sz="3200" b="1" dirty="0">
              <a:solidFill>
                <a:srgbClr val="434343"/>
              </a:solidFill>
              <a:latin typeface="Calibri"/>
              <a:cs typeface="Calibri"/>
            </a:endParaRPr>
          </a:p>
          <a:p>
            <a:pPr marL="0" marR="0" lvl="0" indent="0" algn="ctr">
              <a:lnSpc>
                <a:spcPct val="90000"/>
              </a:lnSpc>
              <a:spcBef>
                <a:spcPts val="600"/>
              </a:spcBef>
              <a:spcAft>
                <a:spcPts val="0"/>
              </a:spcAft>
              <a:buNone/>
            </a:pPr>
            <a:endParaRPr lang="en-US" b="1" dirty="0">
              <a:solidFill>
                <a:srgbClr val="434343"/>
              </a:solidFill>
              <a:latin typeface="Calibri"/>
              <a:cs typeface="Calibri"/>
            </a:endParaRPr>
          </a:p>
          <a:p>
            <a:pPr algn="ctr">
              <a:lnSpc>
                <a:spcPct val="90000"/>
              </a:lnSpc>
              <a:spcBef>
                <a:spcPts val="600"/>
              </a:spcBef>
            </a:pPr>
            <a:endParaRPr lang="en-US" dirty="0">
              <a:solidFill>
                <a:srgbClr val="434343"/>
              </a:solidFill>
            </a:endParaRPr>
          </a:p>
        </p:txBody>
      </p:sp>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7">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8">
              <a:alphaModFix/>
            </a:blip>
            <a:srcRect/>
            <a:stretch/>
          </p:blipFill>
          <p:spPr>
            <a:xfrm>
              <a:off x="5468226" y="5715000"/>
              <a:ext cx="1389774" cy="463258"/>
            </a:xfrm>
            <a:prstGeom prst="rect">
              <a:avLst/>
            </a:prstGeom>
            <a:noFill/>
            <a:ln>
              <a:noFill/>
            </a:ln>
          </p:spPr>
        </p:pic>
      </p:grpSp>
      <p:pic>
        <p:nvPicPr>
          <p:cNvPr id="351" name="Google Shape;351;p37" descr="A close up of a sign&#10;&#10;Description automatically generated"/>
          <p:cNvPicPr preferRelativeResize="0"/>
          <p:nvPr/>
        </p:nvPicPr>
        <p:blipFill rotWithShape="1">
          <a:blip r:embed="rId9">
            <a:alphaModFix/>
          </a:blip>
          <a:srcRect/>
          <a:stretch/>
        </p:blipFill>
        <p:spPr>
          <a:xfrm>
            <a:off x="702252" y="1905000"/>
            <a:ext cx="2512277" cy="2512277"/>
          </a:xfrm>
          <a:prstGeom prst="rect">
            <a:avLst/>
          </a:prstGeom>
          <a:noFill/>
          <a:ln>
            <a:noFill/>
          </a:ln>
        </p:spPr>
      </p:pic>
      <p:sp>
        <p:nvSpPr>
          <p:cNvPr id="352" name="Google Shape;352;p37"/>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dirty="0">
                <a:solidFill>
                  <a:srgbClr val="434343"/>
                </a:solidFill>
              </a:rPr>
              <a:t>This session was co-designed with the Career Ladders Project.</a:t>
            </a:r>
            <a:endParaRPr sz="1700" b="1" dirty="0">
              <a:solidFill>
                <a:srgbClr val="434343"/>
              </a:solidFill>
            </a:endParaRPr>
          </a:p>
        </p:txBody>
      </p:sp>
      <p:pic>
        <p:nvPicPr>
          <p:cNvPr id="354" name="Google Shape;354;p37"/>
          <p:cNvPicPr preferRelativeResize="0"/>
          <p:nvPr/>
        </p:nvPicPr>
        <p:blipFill>
          <a:blip r:embed="rId10">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a:ln>
            <a:noFill/>
          </a:ln>
        </p:spPr>
        <p:txBody>
          <a:bodyPr spcFirstLastPara="1" wrap="square" lIns="91425" tIns="45700" rIns="91425" bIns="45700" anchor="ctr" anchorCtr="0">
            <a:noAutofit/>
          </a:bodyPr>
          <a:lstStyle/>
          <a:p>
            <a:pPr>
              <a:lnSpc>
                <a:spcPct val="90000"/>
              </a:lnSpc>
            </a:pPr>
            <a:r>
              <a:rPr lang="en-US" sz="4800" b="1" dirty="0">
                <a:solidFill>
                  <a:srgbClr val="5C4389"/>
                </a:solidFill>
                <a:latin typeface="Neutraface Display Bold" panose="02000803040000020004" pitchFamily="50" charset="0"/>
              </a:rPr>
              <a:t>For Further Questions</a:t>
            </a:r>
            <a:endParaRPr sz="4800" b="1" dirty="0">
              <a:solidFill>
                <a:srgbClr val="5C4389"/>
              </a:solidFill>
              <a:latin typeface="Neutraface Display Bold" panose="02000803040000020004" pitchFamily="50" charset="0"/>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3100" b="1" dirty="0">
                <a:latin typeface="Neutraface Text Bold" panose="02000800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9" name="Google Shape;109;p15"/>
          <p:cNvSpPr txBox="1">
            <a:spLocks noGrp="1"/>
          </p:cNvSpPr>
          <p:nvPr>
            <p:ph type="body" idx="1"/>
          </p:nvPr>
        </p:nvSpPr>
        <p:spPr>
          <a:xfrm>
            <a:off x="3167986" y="3752850"/>
            <a:ext cx="5614060"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2000" dirty="0">
                <a:latin typeface="Muli SemiBold" panose="00000700000000000000" pitchFamily="2" charset="0"/>
              </a:rPr>
              <a:t>Student Success &amp; Equity Vision</a:t>
            </a:r>
          </a:p>
          <a:p>
            <a:pPr marL="0" lvl="0" indent="0" rtl="0">
              <a:spcBef>
                <a:spcPts val="0"/>
              </a:spcBef>
              <a:spcAft>
                <a:spcPts val="0"/>
              </a:spcAft>
              <a:buNone/>
            </a:pPr>
            <a:endParaRPr lang="en-US" sz="2000" dirty="0">
              <a:latin typeface="Muli SemiBold" panose="00000700000000000000" pitchFamily="2" charset="0"/>
            </a:endParaRPr>
          </a:p>
          <a:p>
            <a:pPr marL="0" indent="0">
              <a:spcBef>
                <a:spcPts val="0"/>
              </a:spcBef>
              <a:buNone/>
            </a:pPr>
            <a:r>
              <a:rPr lang="en-US" sz="1600" i="1" dirty="0"/>
              <a:t>SAC is a college where students can achieve their educational goals and a defined course of study free from racism and sexism, homophobia and any other assumptions and prejudices </a:t>
            </a:r>
            <a:endParaRPr lang="en-US" sz="1600" dirty="0"/>
          </a:p>
          <a:p>
            <a:pPr marL="0" lvl="0" indent="0" rtl="0">
              <a:spcBef>
                <a:spcPts val="0"/>
              </a:spcBef>
              <a:spcAft>
                <a:spcPts val="0"/>
              </a:spcAft>
              <a:buNone/>
            </a:pPr>
            <a:endParaRPr lang="en-US" sz="2000" dirty="0">
              <a:latin typeface="Muli SemiBold" panose="00000700000000000000" pitchFamily="2" charset="0"/>
            </a:endParaRPr>
          </a:p>
        </p:txBody>
      </p:sp>
      <p:sp>
        <p:nvSpPr>
          <p:cNvPr id="110" name="Google Shape;110;p15"/>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457200" y="1600200"/>
            <a:ext cx="8229600" cy="4526100"/>
          </a:xfrm>
          <a:prstGeom prst="rect">
            <a:avLst/>
          </a:prstGeom>
          <a:solidFill>
            <a:srgbClr val="FEFEFE"/>
          </a:solidFill>
          <a:ln>
            <a:noFill/>
          </a:ln>
        </p:spPr>
        <p:txBody>
          <a:bodyPr spcFirstLastPara="1" wrap="square" lIns="91425" tIns="45700" rIns="91425" bIns="45700" anchor="t" anchorCtr="0">
            <a:noAutofit/>
          </a:bodyPr>
          <a:lstStyle/>
          <a:p>
            <a:pPr lvl="0" indent="-419100">
              <a:spcBef>
                <a:spcPts val="0"/>
              </a:spcBef>
              <a:buClr>
                <a:srgbClr val="434343"/>
              </a:buClr>
              <a:buSzPts val="3000"/>
            </a:pPr>
            <a:r>
              <a:rPr lang="en-US" sz="2800" dirty="0">
                <a:solidFill>
                  <a:schemeClr val="tx1"/>
                </a:solidFill>
                <a:latin typeface="Muli" panose="00000500000000000000" pitchFamily="2" charset="0"/>
              </a:rPr>
              <a:t>Meet your CAP Success Team</a:t>
            </a:r>
          </a:p>
          <a:p>
            <a:pPr marL="457200" lvl="0" indent="-419100" algn="l" rtl="0">
              <a:spcBef>
                <a:spcPts val="0"/>
              </a:spcBef>
              <a:spcAft>
                <a:spcPts val="0"/>
              </a:spcAft>
              <a:buClr>
                <a:srgbClr val="434343"/>
              </a:buClr>
              <a:buSzPts val="3000"/>
              <a:buChar char="•"/>
            </a:pPr>
            <a:r>
              <a:rPr lang="en-US" sz="2800" dirty="0">
                <a:solidFill>
                  <a:schemeClr val="tx1"/>
                </a:solidFill>
                <a:latin typeface="Muli" panose="00000500000000000000" pitchFamily="2" charset="0"/>
              </a:rPr>
              <a:t>Guided Pathways</a:t>
            </a:r>
            <a:endParaRPr sz="2800" dirty="0">
              <a:solidFill>
                <a:schemeClr val="tx1"/>
              </a:solidFill>
              <a:latin typeface="Muli" panose="00000500000000000000" pitchFamily="2" charset="0"/>
            </a:endParaRPr>
          </a:p>
          <a:p>
            <a:pPr marL="457200" lvl="0" indent="-419100" algn="l" rtl="0">
              <a:spcBef>
                <a:spcPts val="1000"/>
              </a:spcBef>
              <a:spcAft>
                <a:spcPts val="0"/>
              </a:spcAft>
              <a:buClr>
                <a:srgbClr val="434343"/>
              </a:buClr>
              <a:buSzPts val="3000"/>
              <a:buChar char="•"/>
            </a:pPr>
            <a:r>
              <a:rPr lang="en-US" sz="2800" dirty="0">
                <a:solidFill>
                  <a:schemeClr val="tx1"/>
                </a:solidFill>
                <a:latin typeface="Muli" panose="00000500000000000000" pitchFamily="2" charset="0"/>
              </a:rPr>
              <a:t>What is your</a:t>
            </a:r>
            <a:r>
              <a:rPr lang="en-US" sz="2800" dirty="0">
                <a:solidFill>
                  <a:schemeClr val="tx1"/>
                </a:solidFill>
                <a:latin typeface="Muli" panose="00000500000000000000" pitchFamily="2" charset="0"/>
                <a:sym typeface="Calibri"/>
              </a:rPr>
              <a:t> Career &amp; Academic Pathway?</a:t>
            </a:r>
          </a:p>
          <a:p>
            <a:pPr lvl="0" indent="-419100">
              <a:spcBef>
                <a:spcPts val="1000"/>
              </a:spcBef>
              <a:buClr>
                <a:srgbClr val="434343"/>
              </a:buClr>
              <a:buSzPts val="3000"/>
            </a:pPr>
            <a:r>
              <a:rPr lang="en-US" sz="2800" dirty="0">
                <a:solidFill>
                  <a:schemeClr val="tx1"/>
                </a:solidFill>
                <a:latin typeface="Muli" panose="00000500000000000000" pitchFamily="2" charset="0"/>
              </a:rPr>
              <a:t>Community Conversations</a:t>
            </a:r>
            <a:endParaRPr sz="2800" dirty="0">
              <a:solidFill>
                <a:schemeClr val="tx1"/>
              </a:solidFill>
              <a:latin typeface="Muli" panose="00000500000000000000" pitchFamily="2" charset="0"/>
            </a:endParaRPr>
          </a:p>
          <a:p>
            <a:pPr marL="457200" lvl="0" indent="-419100" algn="l" rtl="0">
              <a:spcBef>
                <a:spcPts val="1000"/>
              </a:spcBef>
              <a:spcAft>
                <a:spcPts val="1000"/>
              </a:spcAft>
              <a:buClr>
                <a:srgbClr val="434343"/>
              </a:buClr>
              <a:buSzPts val="3000"/>
              <a:buChar char="•"/>
            </a:pPr>
            <a:r>
              <a:rPr lang="en-US" sz="2800" dirty="0">
                <a:solidFill>
                  <a:schemeClr val="tx1"/>
                </a:solidFill>
                <a:latin typeface="Muli" panose="00000500000000000000" pitchFamily="2" charset="0"/>
              </a:rPr>
              <a:t>Q&amp;A </a:t>
            </a:r>
            <a:endParaRPr sz="2800" dirty="0">
              <a:solidFill>
                <a:schemeClr val="tx1"/>
              </a:solidFill>
              <a:latin typeface="Muli" panose="00000500000000000000" pitchFamily="2" charset="0"/>
            </a:endParaRPr>
          </a:p>
        </p:txBody>
      </p:sp>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latin typeface="Neutraface Display Bold" panose="02000803040000020004" pitchFamily="50" charset="0"/>
              </a:rPr>
              <a:t>Workshop O</a:t>
            </a:r>
            <a:r>
              <a:rPr lang="en-US" sz="4800" b="1" dirty="0">
                <a:solidFill>
                  <a:srgbClr val="5C4389"/>
                </a:solidFill>
                <a:latin typeface="Neutraface Display Bold" panose="02000803040000020004" pitchFamily="50" charset="0"/>
              </a:rPr>
              <a:t>verview</a:t>
            </a:r>
            <a:endParaRPr sz="4800" b="1" dirty="0">
              <a:solidFill>
                <a:srgbClr val="5C4389"/>
              </a:solidFill>
              <a:latin typeface="Neutraface Display Bold" panose="02000803040000020004" pitchFamily="50" charset="0"/>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p:nvPr/>
        </p:nvSpPr>
        <p:spPr>
          <a:xfrm>
            <a:off x="-215900" y="6515100"/>
            <a:ext cx="9436100" cy="5715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5C4389"/>
                </a:solidFill>
                <a:latin typeface="Neutraface Display Bold" panose="02000803040000020004" pitchFamily="50" charset="0"/>
              </a:rPr>
              <a:t>Success Team Introduction</a:t>
            </a:r>
            <a:endParaRPr sz="4800" b="1" dirty="0">
              <a:solidFill>
                <a:srgbClr val="5C4389"/>
              </a:solidFill>
              <a:latin typeface="Neutraface Display Bold" panose="02000803040000020004" pitchFamily="50" charset="0"/>
            </a:endParaRPr>
          </a:p>
        </p:txBody>
      </p:sp>
      <p:pic>
        <p:nvPicPr>
          <p:cNvPr id="3" name="Picture 2">
            <a:extLst>
              <a:ext uri="{FF2B5EF4-FFF2-40B4-BE49-F238E27FC236}">
                <a16:creationId xmlns:a16="http://schemas.microsoft.com/office/drawing/2014/main" id="{A418B58E-396F-4BAB-83E8-037B5F68545F}"/>
              </a:ext>
            </a:extLst>
          </p:cNvPr>
          <p:cNvPicPr>
            <a:picLocks noChangeAspect="1"/>
          </p:cNvPicPr>
          <p:nvPr/>
        </p:nvPicPr>
        <p:blipFill>
          <a:blip r:embed="rId3"/>
          <a:stretch>
            <a:fillRect/>
          </a:stretch>
        </p:blipFill>
        <p:spPr>
          <a:xfrm>
            <a:off x="133643" y="1417638"/>
            <a:ext cx="8904849" cy="5018824"/>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76200" y="6515100"/>
            <a:ext cx="9296400" cy="6858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5C4389"/>
                </a:solidFill>
                <a:latin typeface="Neutraface Display Bold" panose="02000803040000020004" pitchFamily="50" charset="0"/>
              </a:rPr>
              <a:t>SAC Practices </a:t>
            </a:r>
            <a:br>
              <a:rPr lang="en-US" sz="4800" b="1" dirty="0">
                <a:solidFill>
                  <a:srgbClr val="5C4389"/>
                </a:solidFill>
                <a:latin typeface="Neutraface Display Bold" panose="02000803040000020004" pitchFamily="50" charset="0"/>
              </a:rPr>
            </a:br>
            <a:r>
              <a:rPr lang="en-US" sz="4800" b="1" i="1" dirty="0">
                <a:solidFill>
                  <a:srgbClr val="5C4389"/>
                </a:solidFill>
                <a:latin typeface="Neutraface Display Bold" panose="02000803040000020004" pitchFamily="50" charset="0"/>
              </a:rPr>
              <a:t>Guided Pathways!</a:t>
            </a:r>
            <a:endParaRPr sz="4800" i="1" dirty="0">
              <a:latin typeface="Neutraface Display Bold" panose="02000803040000020004" pitchFamily="50" charset="0"/>
            </a:endParaRPr>
          </a:p>
        </p:txBody>
      </p:sp>
      <p:sp>
        <p:nvSpPr>
          <p:cNvPr id="156" name="Google Shape;156;p18"/>
          <p:cNvSpPr txBox="1">
            <a:spLocks noGrp="1"/>
          </p:cNvSpPr>
          <p:nvPr>
            <p:ph type="body" idx="1"/>
          </p:nvPr>
        </p:nvSpPr>
        <p:spPr>
          <a:xfrm>
            <a:off x="508850" y="4067325"/>
            <a:ext cx="8229600" cy="1630200"/>
          </a:xfrm>
          <a:prstGeom prst="rect">
            <a:avLst/>
          </a:prstGeom>
        </p:spPr>
        <p:txBody>
          <a:bodyPr spcFirstLastPara="1" wrap="square" lIns="91425" tIns="45700" rIns="91425" bIns="45700" anchor="t" anchorCtr="0">
            <a:noAutofit/>
          </a:bodyPr>
          <a:lstStyle/>
          <a:p>
            <a:pPr marL="457200" lvl="0" indent="-419100" algn="l" rtl="0">
              <a:lnSpc>
                <a:spcPct val="80000"/>
              </a:lnSpc>
              <a:spcBef>
                <a:spcPts val="560"/>
              </a:spcBef>
              <a:spcAft>
                <a:spcPts val="0"/>
              </a:spcAft>
              <a:buClr>
                <a:srgbClr val="434343"/>
              </a:buClr>
              <a:buSzPts val="3000"/>
              <a:buChar char="•"/>
            </a:pPr>
            <a:r>
              <a:rPr lang="en-US" sz="3000" dirty="0">
                <a:solidFill>
                  <a:srgbClr val="434343"/>
                </a:solidFill>
                <a:latin typeface="Muli SemiBold" panose="00000700000000000000" pitchFamily="2" charset="0"/>
              </a:rPr>
              <a:t>Restructuring to increase student success</a:t>
            </a:r>
            <a:endParaRPr sz="3000" dirty="0">
              <a:solidFill>
                <a:srgbClr val="434343"/>
              </a:solidFill>
              <a:latin typeface="Muli SemiBold" panose="00000700000000000000" pitchFamily="2" charset="0"/>
            </a:endParaRPr>
          </a:p>
          <a:p>
            <a:pPr marL="457200" lvl="0" indent="-419100" algn="l" rtl="0">
              <a:lnSpc>
                <a:spcPct val="80000"/>
              </a:lnSpc>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Provides clear pathways</a:t>
            </a:r>
            <a:endParaRPr sz="3000" dirty="0">
              <a:solidFill>
                <a:srgbClr val="434343"/>
              </a:solidFill>
              <a:latin typeface="Muli SemiBold" panose="00000700000000000000" pitchFamily="2" charset="0"/>
              <a:ea typeface="Arial"/>
              <a:cs typeface="Arial"/>
              <a:sym typeface="Arial"/>
            </a:endParaRPr>
          </a:p>
          <a:p>
            <a:pPr marL="457200" lvl="0" indent="-419100" algn="l" rtl="0">
              <a:lnSpc>
                <a:spcPct val="80000"/>
              </a:lnSpc>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Integrates support services </a:t>
            </a:r>
            <a:endParaRPr sz="3000" dirty="0">
              <a:solidFill>
                <a:srgbClr val="434343"/>
              </a:solidFill>
              <a:latin typeface="Muli SemiBold" panose="00000700000000000000" pitchFamily="2" charset="0"/>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76200" y="6515100"/>
            <a:ext cx="9296400" cy="685800"/>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latin typeface="Neutraface Display Bold" panose="02000803040000020004" pitchFamily="50" charset="0"/>
              </a:rPr>
              <a:t>Career &amp; Academic Pathways </a:t>
            </a:r>
            <a:r>
              <a:rPr lang="en-US" sz="4000" b="1" dirty="0">
                <a:solidFill>
                  <a:srgbClr val="5C4389"/>
                </a:solidFill>
                <a:latin typeface="Neutraface Display Bold" panose="02000803040000020004" pitchFamily="50" charset="0"/>
              </a:rPr>
              <a:t>(CAP)</a:t>
            </a:r>
            <a:endParaRPr sz="4000" b="1" dirty="0">
              <a:solidFill>
                <a:srgbClr val="5C4389"/>
              </a:solidFill>
              <a:latin typeface="Neutraface Display Bold" panose="02000803040000020004" pitchFamily="50" charset="0"/>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8" name="Rectangle 7">
            <a:extLst>
              <a:ext uri="{FF2B5EF4-FFF2-40B4-BE49-F238E27FC236}">
                <a16:creationId xmlns:a16="http://schemas.microsoft.com/office/drawing/2014/main" id="{8AEB9BF8-6532-CD4C-BD3D-702F933564D1}"/>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0"/>
          <p:cNvSpPr/>
          <p:nvPr/>
        </p:nvSpPr>
        <p:spPr>
          <a:xfrm>
            <a:off x="0" y="6515100"/>
            <a:ext cx="9144000" cy="435651"/>
          </a:xfrm>
          <a:prstGeom prst="rect">
            <a:avLst/>
          </a:prstGeom>
          <a:solidFill>
            <a:srgbClr val="5C4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304800" y="3429000"/>
            <a:ext cx="8534400" cy="2386798"/>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5300" dirty="0">
                <a:solidFill>
                  <a:srgbClr val="434343"/>
                </a:solidFill>
                <a:latin typeface="Muli SemiBold" panose="00000700000000000000" pitchFamily="2" charset="0"/>
                <a:ea typeface="Calibri"/>
                <a:cs typeface="Calibri"/>
                <a:sym typeface="Calibri"/>
              </a:rPr>
              <a:t>Creating Our World:</a:t>
            </a:r>
            <a:endParaRPr sz="5300" dirty="0">
              <a:solidFill>
                <a:srgbClr val="434343"/>
              </a:solidFill>
              <a:latin typeface="Muli SemiBold" panose="00000700000000000000" pitchFamily="2" charset="0"/>
              <a:ea typeface="Calibri"/>
              <a:cs typeface="Calibri"/>
              <a:sym typeface="Calibri"/>
            </a:endParaRPr>
          </a:p>
          <a:p>
            <a:pPr marL="0" marR="0" lvl="0" indent="0" algn="ctr" rtl="0">
              <a:spcBef>
                <a:spcPts val="0"/>
              </a:spcBef>
              <a:spcAft>
                <a:spcPts val="0"/>
              </a:spcAft>
              <a:buClr>
                <a:srgbClr val="3F3151"/>
              </a:buClr>
              <a:buSzPts val="6000"/>
              <a:buFont typeface="Calibri"/>
              <a:buNone/>
            </a:pPr>
            <a:r>
              <a:rPr lang="en-US" sz="5300" dirty="0">
                <a:solidFill>
                  <a:srgbClr val="434343"/>
                </a:solidFill>
                <a:latin typeface="Muli SemiBold" panose="00000700000000000000" pitchFamily="2" charset="0"/>
                <a:ea typeface="Calibri"/>
                <a:cs typeface="Calibri"/>
                <a:sym typeface="Calibri"/>
              </a:rPr>
              <a:t>Art, Media and Performance</a:t>
            </a:r>
            <a:endParaRPr sz="700" dirty="0">
              <a:solidFill>
                <a:srgbClr val="434343"/>
              </a:solidFill>
              <a:latin typeface="Muli SemiBold" panose="00000700000000000000" pitchFamily="2" charset="0"/>
            </a:endParaRPr>
          </a:p>
          <a:p>
            <a:pPr marL="0" marR="0" lvl="0" indent="0" algn="ctr" rtl="0">
              <a:spcBef>
                <a:spcPts val="0"/>
              </a:spcBef>
              <a:spcAft>
                <a:spcPts val="0"/>
              </a:spcAft>
              <a:buClr>
                <a:srgbClr val="502952"/>
              </a:buClr>
              <a:buSzPts val="4400"/>
              <a:buFont typeface="Calibri"/>
              <a:buNone/>
            </a:pP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pic>
        <p:nvPicPr>
          <p:cNvPr id="177" name="Google Shape;177;p20" descr="A close up of a sign&#10;&#10;Description automatically generated"/>
          <p:cNvPicPr preferRelativeResize="0"/>
          <p:nvPr/>
        </p:nvPicPr>
        <p:blipFill rotWithShape="1">
          <a:blip r:embed="rId5">
            <a:alphaModFix/>
          </a:blip>
          <a:srcRect/>
          <a:stretch/>
        </p:blipFill>
        <p:spPr>
          <a:xfrm>
            <a:off x="-493996" y="3869662"/>
            <a:ext cx="2773218" cy="2773218"/>
          </a:xfrm>
          <a:prstGeom prst="rect">
            <a:avLst/>
          </a:prstGeom>
          <a:noFill/>
          <a:ln>
            <a:noFill/>
          </a:ln>
        </p:spPr>
      </p:pic>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rPr>
              <a:t> </a:t>
            </a:r>
            <a:r>
              <a:rPr lang="en-US" sz="5400" b="1" dirty="0">
                <a:solidFill>
                  <a:srgbClr val="5C4389"/>
                </a:solidFill>
                <a:latin typeface="Neutraface Display Bold" panose="02000803040000020004" pitchFamily="50" charset="0"/>
              </a:rPr>
              <a:t>Career &amp; Academic Pathway</a:t>
            </a:r>
            <a:endParaRPr dirty="0">
              <a:latin typeface="Neutraface Display Bold" panose="02000803040000020004" pitchFamily="50" charset="0"/>
            </a:endParaRPr>
          </a:p>
        </p:txBody>
      </p:sp>
      <p:sp>
        <p:nvSpPr>
          <p:cNvPr id="4" name="TextBox 3">
            <a:extLst>
              <a:ext uri="{FF2B5EF4-FFF2-40B4-BE49-F238E27FC236}">
                <a16:creationId xmlns:a16="http://schemas.microsoft.com/office/drawing/2014/main" id="{44C13354-F6F6-5D4B-A936-A9BEBE7A152B}"/>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0" name="Google Shape;210;p24"/>
          <p:cNvSpPr/>
          <p:nvPr/>
        </p:nvSpPr>
        <p:spPr>
          <a:xfrm>
            <a:off x="0" y="6515100"/>
            <a:ext cx="9220200" cy="571500"/>
          </a:xfrm>
          <a:prstGeom prst="rect">
            <a:avLst/>
          </a:prstGeom>
          <a:solidFill>
            <a:srgbClr val="5C4389"/>
          </a:solidFill>
          <a:ln>
            <a:noFill/>
          </a:ln>
        </p:spPr>
        <p:txBody>
          <a:bodyPr spcFirstLastPara="1" wrap="square" lIns="91425" tIns="45700" rIns="91425" bIns="45700" anchor="ctr" anchorCtr="0">
            <a:noAutofit/>
          </a:bodyPr>
          <a:lstStyle/>
          <a:p>
            <a:pPr lvl="0" algn="ctr"/>
            <a:r>
              <a:rPr lang="en-US" sz="2000" b="1" dirty="0">
                <a:solidFill>
                  <a:schemeClr val="bg1"/>
                </a:solidFill>
                <a:latin typeface="Calibri"/>
                <a:ea typeface="Calibri"/>
                <a:cs typeface="Calibri"/>
                <a:sym typeface="Calibri"/>
              </a:rPr>
              <a:t>https://www.sac.edu/Pathways/Art_Media_Performance/Pages/default.aspx</a:t>
            </a:r>
            <a:endParaRPr sz="2000" b="1" i="0" u="none" strike="noStrike" cap="none" dirty="0">
              <a:solidFill>
                <a:schemeClr val="bg1"/>
              </a:solidFill>
              <a:latin typeface="Calibri"/>
              <a:ea typeface="Calibri"/>
              <a:cs typeface="Calibri"/>
              <a:sym typeface="Calibri"/>
            </a:endParaRPr>
          </a:p>
        </p:txBody>
      </p:sp>
      <p:sp>
        <p:nvSpPr>
          <p:cNvPr id="211" name="Google Shape;211;p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5C4389"/>
                </a:solidFill>
                <a:latin typeface="Neutraface Display Bold" panose="02000803040000020004" pitchFamily="50" charset="0"/>
              </a:rPr>
              <a:t>What can I do with my Major?</a:t>
            </a:r>
            <a:endParaRPr sz="3600" b="1" dirty="0">
              <a:solidFill>
                <a:srgbClr val="5C4389"/>
              </a:solidFill>
              <a:latin typeface="Neutraface Display Bold" panose="02000803040000020004" pitchFamily="50" charset="0"/>
            </a:endParaRPr>
          </a:p>
        </p:txBody>
      </p:sp>
      <p:pic>
        <p:nvPicPr>
          <p:cNvPr id="2" name="Picture 1">
            <a:extLst>
              <a:ext uri="{FF2B5EF4-FFF2-40B4-BE49-F238E27FC236}">
                <a16:creationId xmlns:a16="http://schemas.microsoft.com/office/drawing/2014/main" id="{460C62EF-6274-4D18-A12D-0EF7062E187C}"/>
              </a:ext>
            </a:extLst>
          </p:cNvPr>
          <p:cNvPicPr>
            <a:picLocks noChangeAspect="1"/>
          </p:cNvPicPr>
          <p:nvPr/>
        </p:nvPicPr>
        <p:blipFill>
          <a:blip r:embed="rId3"/>
          <a:stretch>
            <a:fillRect/>
          </a:stretch>
        </p:blipFill>
        <p:spPr>
          <a:xfrm>
            <a:off x="130053" y="1197083"/>
            <a:ext cx="4856610" cy="4685856"/>
          </a:xfrm>
          <a:prstGeom prst="rect">
            <a:avLst/>
          </a:prstGeom>
        </p:spPr>
      </p:pic>
      <p:pic>
        <p:nvPicPr>
          <p:cNvPr id="3" name="Picture 2">
            <a:extLst>
              <a:ext uri="{FF2B5EF4-FFF2-40B4-BE49-F238E27FC236}">
                <a16:creationId xmlns:a16="http://schemas.microsoft.com/office/drawing/2014/main" id="{30784356-9BE7-49F9-BFF9-0A3EE624CF4F}"/>
              </a:ext>
            </a:extLst>
          </p:cNvPr>
          <p:cNvPicPr>
            <a:picLocks noChangeAspect="1"/>
          </p:cNvPicPr>
          <p:nvPr/>
        </p:nvPicPr>
        <p:blipFill>
          <a:blip r:embed="rId4"/>
          <a:stretch>
            <a:fillRect/>
          </a:stretch>
        </p:blipFill>
        <p:spPr>
          <a:xfrm>
            <a:off x="5127339" y="1660596"/>
            <a:ext cx="3559461" cy="981022"/>
          </a:xfrm>
          <a:prstGeom prst="rect">
            <a:avLst/>
          </a:prstGeom>
        </p:spPr>
      </p:pic>
      <p:pic>
        <p:nvPicPr>
          <p:cNvPr id="4" name="Picture 3">
            <a:extLst>
              <a:ext uri="{FF2B5EF4-FFF2-40B4-BE49-F238E27FC236}">
                <a16:creationId xmlns:a16="http://schemas.microsoft.com/office/drawing/2014/main" id="{2DE8C90D-216A-4292-9988-51E95CE7D6ED}"/>
              </a:ext>
            </a:extLst>
          </p:cNvPr>
          <p:cNvPicPr>
            <a:picLocks noChangeAspect="1"/>
          </p:cNvPicPr>
          <p:nvPr/>
        </p:nvPicPr>
        <p:blipFill>
          <a:blip r:embed="rId5"/>
          <a:stretch>
            <a:fillRect/>
          </a:stretch>
        </p:blipFill>
        <p:spPr>
          <a:xfrm>
            <a:off x="4979293" y="2667000"/>
            <a:ext cx="2581275" cy="762000"/>
          </a:xfrm>
          <a:prstGeom prst="rect">
            <a:avLst/>
          </a:prstGeom>
        </p:spPr>
      </p:pic>
      <p:pic>
        <p:nvPicPr>
          <p:cNvPr id="5" name="Picture 4">
            <a:extLst>
              <a:ext uri="{FF2B5EF4-FFF2-40B4-BE49-F238E27FC236}">
                <a16:creationId xmlns:a16="http://schemas.microsoft.com/office/drawing/2014/main" id="{EFC02917-233D-44CC-9B39-B2DF40EB409B}"/>
              </a:ext>
            </a:extLst>
          </p:cNvPr>
          <p:cNvPicPr>
            <a:picLocks noChangeAspect="1"/>
          </p:cNvPicPr>
          <p:nvPr/>
        </p:nvPicPr>
        <p:blipFill>
          <a:blip r:embed="rId6"/>
          <a:stretch>
            <a:fillRect/>
          </a:stretch>
        </p:blipFill>
        <p:spPr>
          <a:xfrm>
            <a:off x="5202689" y="3422986"/>
            <a:ext cx="2190750" cy="638175"/>
          </a:xfrm>
          <a:prstGeom prst="rect">
            <a:avLst/>
          </a:prstGeom>
        </p:spPr>
      </p:pic>
      <p:pic>
        <p:nvPicPr>
          <p:cNvPr id="6" name="Picture 5">
            <a:extLst>
              <a:ext uri="{FF2B5EF4-FFF2-40B4-BE49-F238E27FC236}">
                <a16:creationId xmlns:a16="http://schemas.microsoft.com/office/drawing/2014/main" id="{4399B043-BE75-4682-AC1C-EFC741AA15AF}"/>
              </a:ext>
            </a:extLst>
          </p:cNvPr>
          <p:cNvPicPr>
            <a:picLocks noChangeAspect="1"/>
          </p:cNvPicPr>
          <p:nvPr/>
        </p:nvPicPr>
        <p:blipFill>
          <a:blip r:embed="rId7"/>
          <a:stretch>
            <a:fillRect/>
          </a:stretch>
        </p:blipFill>
        <p:spPr>
          <a:xfrm>
            <a:off x="5135731" y="4068958"/>
            <a:ext cx="3895725" cy="561975"/>
          </a:xfrm>
          <a:prstGeom prst="rect">
            <a:avLst/>
          </a:prstGeom>
        </p:spPr>
      </p:pic>
      <p:pic>
        <p:nvPicPr>
          <p:cNvPr id="7" name="Picture 6">
            <a:extLst>
              <a:ext uri="{FF2B5EF4-FFF2-40B4-BE49-F238E27FC236}">
                <a16:creationId xmlns:a16="http://schemas.microsoft.com/office/drawing/2014/main" id="{CAAF8EE0-03B5-4E47-9600-B1ECAFDEE052}"/>
              </a:ext>
            </a:extLst>
          </p:cNvPr>
          <p:cNvPicPr>
            <a:picLocks noChangeAspect="1"/>
          </p:cNvPicPr>
          <p:nvPr/>
        </p:nvPicPr>
        <p:blipFill>
          <a:blip r:embed="rId8"/>
          <a:stretch>
            <a:fillRect/>
          </a:stretch>
        </p:blipFill>
        <p:spPr>
          <a:xfrm>
            <a:off x="5202689" y="4678362"/>
            <a:ext cx="2000250" cy="561975"/>
          </a:xfrm>
          <a:prstGeom prst="rect">
            <a:avLst/>
          </a:prstGeom>
        </p:spPr>
      </p:pic>
      <p:pic>
        <p:nvPicPr>
          <p:cNvPr id="8" name="Picture 7">
            <a:extLst>
              <a:ext uri="{FF2B5EF4-FFF2-40B4-BE49-F238E27FC236}">
                <a16:creationId xmlns:a16="http://schemas.microsoft.com/office/drawing/2014/main" id="{FB4707E3-3122-44A8-BABC-1839E36EBA61}"/>
              </a:ext>
            </a:extLst>
          </p:cNvPr>
          <p:cNvPicPr>
            <a:picLocks noChangeAspect="1"/>
          </p:cNvPicPr>
          <p:nvPr/>
        </p:nvPicPr>
        <p:blipFill>
          <a:blip r:embed="rId9"/>
          <a:stretch>
            <a:fillRect/>
          </a:stretch>
        </p:blipFill>
        <p:spPr>
          <a:xfrm>
            <a:off x="5206069" y="5335924"/>
            <a:ext cx="3267075" cy="923925"/>
          </a:xfrm>
          <a:prstGeom prst="rect">
            <a:avLst/>
          </a:prstGeom>
        </p:spPr>
      </p:pic>
      <p:sp>
        <p:nvSpPr>
          <p:cNvPr id="9" name="TextBox 8">
            <a:extLst>
              <a:ext uri="{FF2B5EF4-FFF2-40B4-BE49-F238E27FC236}">
                <a16:creationId xmlns:a16="http://schemas.microsoft.com/office/drawing/2014/main" id="{67AE262B-FBAE-41FB-BEA8-D565D3A8D73E}"/>
              </a:ext>
            </a:extLst>
          </p:cNvPr>
          <p:cNvSpPr txBox="1"/>
          <p:nvPr/>
        </p:nvSpPr>
        <p:spPr>
          <a:xfrm>
            <a:off x="9835903" y="2865438"/>
            <a:ext cx="3878216" cy="3530990"/>
          </a:xfrm>
          <a:prstGeom prst="rect">
            <a:avLst/>
          </a:prstGeom>
          <a:noFill/>
        </p:spPr>
        <p:txBody>
          <a:bodyPr wrap="square" rtlCol="0">
            <a:spAutoFit/>
          </a:bodyPr>
          <a:lstStyle/>
          <a:p>
            <a:endParaRPr lang="en-US" dirty="0"/>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HNYXMCCMVK3K-551642359-104</_dlc_DocId>
    <_dlc_DocIdUrl xmlns="431189f8-a51b-453f-9f0c-3a0b3b65b12f">
      <Url>https://sac.edu/FacultyStaff/GuidedPathways/_layouts/15/DocIdRedir.aspx?ID=HNYXMCCMVK3K-551642359-104</Url>
      <Description>HNYXMCCMVK3K-551642359-104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735400-35C7-4EE4-B38F-D2E18B6CB73D}">
  <ds:schemaRefs>
    <ds:schemaRef ds:uri="http://schemas.microsoft.com/sharepoint/v3/contenttype/forms"/>
  </ds:schemaRefs>
</ds:datastoreItem>
</file>

<file path=customXml/itemProps2.xml><?xml version="1.0" encoding="utf-8"?>
<ds:datastoreItem xmlns:ds="http://schemas.openxmlformats.org/officeDocument/2006/customXml" ds:itemID="{D3BC1A39-1BB2-492A-977A-98875B15050E}"/>
</file>

<file path=customXml/itemProps3.xml><?xml version="1.0" encoding="utf-8"?>
<ds:datastoreItem xmlns:ds="http://schemas.openxmlformats.org/officeDocument/2006/customXml" ds:itemID="{2EF351B1-C5B2-4969-AD4F-6E0CA5396B2F}">
  <ds:schemaRefs>
    <ds:schemaRef ds:uri="http://schemas.openxmlformats.org/package/2006/metadata/core-properties"/>
    <ds:schemaRef ds:uri="8d1c94f5-6269-471b-a10e-66c211f3a8c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42bdb38-e316-4ac4-96f8-21001d5a72b3"/>
    <ds:schemaRef ds:uri="http://www.w3.org/XML/1998/namespace"/>
  </ds:schemaRefs>
</ds:datastoreItem>
</file>

<file path=customXml/itemProps4.xml><?xml version="1.0" encoding="utf-8"?>
<ds:datastoreItem xmlns:ds="http://schemas.openxmlformats.org/officeDocument/2006/customXml" ds:itemID="{B28F8722-8F21-40B6-A5C4-247B5C81285F}"/>
</file>

<file path=docProps/app.xml><?xml version="1.0" encoding="utf-8"?>
<Properties xmlns="http://schemas.openxmlformats.org/officeDocument/2006/extended-properties" xmlns:vt="http://schemas.openxmlformats.org/officeDocument/2006/docPropsVTypes">
  <TotalTime>4334</TotalTime>
  <Words>1199</Words>
  <Application>Microsoft Macintosh PowerPoint</Application>
  <PresentationFormat>On-screen Show (4:3)</PresentationFormat>
  <Paragraphs>169</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Neutraface Display Titling</vt:lpstr>
      <vt:lpstr>Neutraface Display Bold</vt:lpstr>
      <vt:lpstr>Muli</vt:lpstr>
      <vt:lpstr>Muli SemiBold</vt:lpstr>
      <vt:lpstr>Neutraface Text Demi</vt:lpstr>
      <vt:lpstr>Calibri</vt:lpstr>
      <vt:lpstr>Arial</vt:lpstr>
      <vt:lpstr>Neutraface Text Bold</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our Cap?</vt:lpstr>
      <vt:lpstr>Connection, Community and Communication </vt:lpstr>
      <vt:lpstr>Canvas Shells</vt:lpstr>
      <vt:lpstr>Career Planning</vt:lpstr>
      <vt:lpstr>Is this the right CAP for me?</vt:lpstr>
      <vt:lpstr>Student Life</vt:lpstr>
      <vt:lpstr>PowerPoint Presentation</vt:lpstr>
      <vt:lpstr>Closing Reflection</vt:lpstr>
      <vt:lpstr>PowerPoint Presentation</vt:lpstr>
      <vt:lpstr>What is next? </vt:lpstr>
      <vt:lpstr>Post in the Chat How We Can Best Contact You.</vt:lpstr>
      <vt:lpstr>For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Clark, Stephanie</cp:lastModifiedBy>
  <cp:revision>90</cp:revision>
  <dcterms:created xsi:type="dcterms:W3CDTF">2020-08-04T02:37:22Z</dcterms:created>
  <dcterms:modified xsi:type="dcterms:W3CDTF">2021-01-22T19:31:58Z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8b784b56-2cca-41e9-9b54-914b9bca231b</vt:lpwstr>
  </property>
</Properties>
</file>